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71" r:id="rId3"/>
    <p:sldId id="261" r:id="rId4"/>
    <p:sldId id="287" r:id="rId5"/>
    <p:sldId id="262" r:id="rId6"/>
    <p:sldId id="263" r:id="rId7"/>
    <p:sldId id="264" r:id="rId8"/>
    <p:sldId id="265" r:id="rId9"/>
    <p:sldId id="266" r:id="rId10"/>
    <p:sldId id="267" r:id="rId11"/>
    <p:sldId id="268" r:id="rId12"/>
    <p:sldId id="269" r:id="rId13"/>
    <p:sldId id="270" r:id="rId14"/>
    <p:sldId id="275" r:id="rId15"/>
    <p:sldId id="272" r:id="rId16"/>
    <p:sldId id="273" r:id="rId17"/>
    <p:sldId id="274" r:id="rId18"/>
    <p:sldId id="276" r:id="rId19"/>
    <p:sldId id="277" r:id="rId20"/>
    <p:sldId id="278" r:id="rId21"/>
    <p:sldId id="258" r:id="rId22"/>
    <p:sldId id="279" r:id="rId23"/>
    <p:sldId id="260" r:id="rId24"/>
    <p:sldId id="259" r:id="rId25"/>
    <p:sldId id="280" r:id="rId26"/>
    <p:sldId id="281" r:id="rId27"/>
    <p:sldId id="282" r:id="rId28"/>
    <p:sldId id="283" r:id="rId29"/>
    <p:sldId id="284" r:id="rId30"/>
    <p:sldId id="285" r:id="rId31"/>
    <p:sldId id="290"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80" autoAdjust="0"/>
  </p:normalViewPr>
  <p:slideViewPr>
    <p:cSldViewPr>
      <p:cViewPr varScale="1">
        <p:scale>
          <a:sx n="75" d="100"/>
          <a:sy n="75" d="100"/>
        </p:scale>
        <p:origin x="17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BB4338-2320-4E39-801D-8A3BCCFADA6A}" type="datetimeFigureOut">
              <a:rPr lang="en-US" smtClean="0"/>
              <a:pPr/>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79933-3BC8-420E-956D-F93222673F6E}" type="slidenum">
              <a:rPr lang="en-US" smtClean="0"/>
              <a:pPr/>
              <a:t>‹#›</a:t>
            </a:fld>
            <a:endParaRPr lang="en-US"/>
          </a:p>
        </p:txBody>
      </p:sp>
    </p:spTree>
    <p:extLst>
      <p:ext uri="{BB962C8B-B14F-4D97-AF65-F5344CB8AC3E}">
        <p14:creationId xmlns:p14="http://schemas.microsoft.com/office/powerpoint/2010/main" val="1555174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Hatred lets others control us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When we don’t forgive, it lets that person continue to hurt us.  </a:t>
            </a:r>
          </a:p>
          <a:p>
            <a:r>
              <a:rPr lang="en-US" sz="1200" kern="1200" dirty="0" smtClean="0">
                <a:solidFill>
                  <a:schemeClr val="tx1"/>
                </a:solidFill>
                <a:effectLst/>
                <a:latin typeface="+mn-lt"/>
                <a:ea typeface="+mn-ea"/>
                <a:cs typeface="+mn-cs"/>
              </a:rPr>
              <a:t>What do we learn about anger?  </a:t>
            </a:r>
          </a:p>
          <a:p>
            <a:r>
              <a:rPr lang="en-US" sz="1200" kern="1200" dirty="0" smtClean="0">
                <a:solidFill>
                  <a:schemeClr val="tx1"/>
                </a:solidFill>
                <a:effectLst/>
                <a:latin typeface="+mn-lt"/>
                <a:ea typeface="+mn-ea"/>
                <a:cs typeface="+mn-cs"/>
              </a:rPr>
              <a:t>Ever a time you made mistakes because of anger?</a:t>
            </a:r>
          </a:p>
          <a:p>
            <a:r>
              <a:rPr lang="en-US" sz="1200" b="1" kern="1200" dirty="0" smtClean="0">
                <a:solidFill>
                  <a:schemeClr val="tx1"/>
                </a:solidFill>
                <a:effectLst/>
                <a:latin typeface="+mn-lt"/>
                <a:ea typeface="+mn-ea"/>
                <a:cs typeface="+mn-cs"/>
              </a:rPr>
              <a:t>Satan uses anger to control</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Anger let’s others control us</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4</a:t>
            </a:fld>
            <a:endParaRPr lang="en-US"/>
          </a:p>
        </p:txBody>
      </p:sp>
    </p:spTree>
    <p:extLst>
      <p:ext uri="{BB962C8B-B14F-4D97-AF65-F5344CB8AC3E}">
        <p14:creationId xmlns:p14="http://schemas.microsoft.com/office/powerpoint/2010/main" val="82620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we will stand and speak up for what is right, others will join in.  </a:t>
            </a:r>
            <a:r>
              <a:rPr lang="en-US" sz="1200" b="1" kern="1200" dirty="0" smtClean="0">
                <a:solidFill>
                  <a:schemeClr val="tx1"/>
                </a:solidFill>
                <a:effectLst/>
                <a:latin typeface="+mn-lt"/>
                <a:ea typeface="+mn-ea"/>
                <a:cs typeface="+mn-cs"/>
              </a:rPr>
              <a:t>“All that is necessary for the triumph of evil is that good men do nothing.”</a:t>
            </a:r>
            <a:r>
              <a:rPr lang="en-US" sz="1200" kern="1200" dirty="0" smtClean="0">
                <a:solidFill>
                  <a:schemeClr val="tx1"/>
                </a:solidFill>
                <a:effectLst/>
                <a:latin typeface="+mn-lt"/>
                <a:ea typeface="+mn-ea"/>
                <a:cs typeface="+mn-cs"/>
              </a:rPr>
              <a:t> –Edmund Burke</a:t>
            </a:r>
          </a:p>
          <a:p>
            <a:r>
              <a:rPr lang="en-US" sz="1200" b="1" kern="1200" dirty="0" smtClean="0">
                <a:solidFill>
                  <a:schemeClr val="tx1"/>
                </a:solidFill>
                <a:effectLst/>
                <a:latin typeface="+mn-lt"/>
                <a:ea typeface="+mn-ea"/>
                <a:cs typeface="+mn-cs"/>
              </a:rPr>
              <a:t>Speak Up For What’s Right</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13</a:t>
            </a:fld>
            <a:endParaRPr lang="en-US"/>
          </a:p>
        </p:txBody>
      </p:sp>
    </p:spTree>
    <p:extLst>
      <p:ext uri="{BB962C8B-B14F-4D97-AF65-F5344CB8AC3E}">
        <p14:creationId xmlns:p14="http://schemas.microsoft.com/office/powerpoint/2010/main" val="2083949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Satan wants to seem like he is on our side</a:t>
            </a:r>
          </a:p>
          <a:p>
            <a:r>
              <a:rPr lang="en-US" sz="1200" kern="1200" dirty="0" smtClean="0">
                <a:solidFill>
                  <a:schemeClr val="tx1"/>
                </a:solidFill>
                <a:effectLst/>
                <a:latin typeface="+mn-lt"/>
                <a:ea typeface="+mn-ea"/>
                <a:cs typeface="+mn-cs"/>
              </a:rPr>
              <a:t>Wants us to lower our standards.  “At least I didn’t do that”</a:t>
            </a:r>
          </a:p>
          <a:p>
            <a:r>
              <a:rPr lang="en-US" sz="1200" kern="1200" dirty="0" smtClean="0">
                <a:solidFill>
                  <a:schemeClr val="tx1"/>
                </a:solidFill>
                <a:effectLst/>
                <a:latin typeface="+mn-lt"/>
                <a:ea typeface="+mn-ea"/>
                <a:cs typeface="+mn-cs"/>
              </a:rPr>
              <a:t>Satan wants compromise</a:t>
            </a:r>
          </a:p>
          <a:p>
            <a:r>
              <a:rPr lang="en-US" sz="1200" kern="1200" dirty="0" smtClean="0">
                <a:solidFill>
                  <a:schemeClr val="tx1"/>
                </a:solidFill>
                <a:effectLst/>
                <a:latin typeface="+mn-lt"/>
                <a:ea typeface="+mn-ea"/>
                <a:cs typeface="+mn-cs"/>
              </a:rPr>
              <a:t>Satan is persistent</a:t>
            </a:r>
          </a:p>
          <a:p>
            <a:r>
              <a:rPr lang="en-US" sz="1200" kern="1200" dirty="0" smtClean="0">
                <a:solidFill>
                  <a:schemeClr val="tx1"/>
                </a:solidFill>
                <a:effectLst/>
                <a:latin typeface="+mn-lt"/>
                <a:ea typeface="+mn-ea"/>
                <a:cs typeface="+mn-cs"/>
              </a:rPr>
              <a:t>Don’t compromise with sin!</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15</a:t>
            </a:fld>
            <a:endParaRPr lang="en-US"/>
          </a:p>
        </p:txBody>
      </p:sp>
    </p:spTree>
    <p:extLst>
      <p:ext uri="{BB962C8B-B14F-4D97-AF65-F5344CB8AC3E}">
        <p14:creationId xmlns:p14="http://schemas.microsoft.com/office/powerpoint/2010/main" val="2459023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Satan will give us some success</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16</a:t>
            </a:fld>
            <a:endParaRPr lang="en-US"/>
          </a:p>
        </p:txBody>
      </p:sp>
    </p:spTree>
    <p:extLst>
      <p:ext uri="{BB962C8B-B14F-4D97-AF65-F5344CB8AC3E}">
        <p14:creationId xmlns:p14="http://schemas.microsoft.com/office/powerpoint/2010/main" val="4153481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 will kill us slowly.  Start mild and then increase. </a:t>
            </a:r>
          </a:p>
          <a:p>
            <a:r>
              <a:rPr lang="en-US" sz="1200" kern="1200" dirty="0" smtClean="0">
                <a:solidFill>
                  <a:schemeClr val="tx1"/>
                </a:solidFill>
                <a:effectLst/>
                <a:latin typeface="+mn-lt"/>
                <a:ea typeface="+mn-ea"/>
                <a:cs typeface="+mn-cs"/>
              </a:rPr>
              <a:t>Satan destroys slowly.</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17</a:t>
            </a:fld>
            <a:endParaRPr lang="en-US"/>
          </a:p>
        </p:txBody>
      </p:sp>
    </p:spTree>
    <p:extLst>
      <p:ext uri="{BB962C8B-B14F-4D97-AF65-F5344CB8AC3E}">
        <p14:creationId xmlns:p14="http://schemas.microsoft.com/office/powerpoint/2010/main" val="2241970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Satan is a liar but pretends to be our friend. </a:t>
            </a:r>
          </a:p>
          <a:p>
            <a:r>
              <a:rPr lang="en-US" sz="1200" kern="1200" dirty="0" smtClean="0">
                <a:solidFill>
                  <a:schemeClr val="tx1"/>
                </a:solidFill>
                <a:effectLst/>
                <a:latin typeface="+mn-lt"/>
                <a:ea typeface="+mn-ea"/>
                <a:cs typeface="+mn-cs"/>
              </a:rPr>
              <a:t>Satan pretends friendship.</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18</a:t>
            </a:fld>
            <a:endParaRPr lang="en-US"/>
          </a:p>
        </p:txBody>
      </p:sp>
    </p:spTree>
    <p:extLst>
      <p:ext uri="{BB962C8B-B14F-4D97-AF65-F5344CB8AC3E}">
        <p14:creationId xmlns:p14="http://schemas.microsoft.com/office/powerpoint/2010/main" val="3390845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Satan uses towers to speak to us.  Media, Mag, TV, Internet saying sin is fun.  Propaganda </a:t>
            </a:r>
          </a:p>
          <a:p>
            <a:r>
              <a:rPr lang="en-US" sz="1200" kern="1200" dirty="0" smtClean="0">
                <a:solidFill>
                  <a:schemeClr val="tx1"/>
                </a:solidFill>
                <a:effectLst/>
                <a:latin typeface="+mn-lt"/>
                <a:ea typeface="+mn-ea"/>
                <a:cs typeface="+mn-cs"/>
              </a:rPr>
              <a:t>Satan’s Media Propaganda : Sex, </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19</a:t>
            </a:fld>
            <a:endParaRPr lang="en-US"/>
          </a:p>
        </p:txBody>
      </p:sp>
    </p:spTree>
    <p:extLst>
      <p:ext uri="{BB962C8B-B14F-4D97-AF65-F5344CB8AC3E}">
        <p14:creationId xmlns:p14="http://schemas.microsoft.com/office/powerpoint/2010/main" val="1758465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Spiritual first.  Then outward.  It’s righteousness that really is our safety.</a:t>
            </a:r>
          </a:p>
          <a:p>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20</a:t>
            </a:fld>
            <a:endParaRPr lang="en-US"/>
          </a:p>
        </p:txBody>
      </p:sp>
    </p:spTree>
    <p:extLst>
      <p:ext uri="{BB962C8B-B14F-4D97-AF65-F5344CB8AC3E}">
        <p14:creationId xmlns:p14="http://schemas.microsoft.com/office/powerpoint/2010/main" val="2407154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do we fortify our families by:</a:t>
            </a:r>
          </a:p>
          <a:p>
            <a:pPr lvl="0"/>
            <a:r>
              <a:rPr lang="en-US" sz="1200" kern="1200" dirty="0" smtClean="0">
                <a:solidFill>
                  <a:schemeClr val="tx1"/>
                </a:solidFill>
                <a:effectLst/>
                <a:latin typeface="+mn-lt"/>
                <a:ea typeface="+mn-ea"/>
                <a:cs typeface="+mn-cs"/>
              </a:rPr>
              <a:t>FHE</a:t>
            </a:r>
          </a:p>
          <a:p>
            <a:pPr lvl="0"/>
            <a:r>
              <a:rPr lang="en-US" sz="1200" kern="1200" dirty="0" smtClean="0">
                <a:solidFill>
                  <a:schemeClr val="tx1"/>
                </a:solidFill>
                <a:effectLst/>
                <a:latin typeface="+mn-lt"/>
                <a:ea typeface="+mn-ea"/>
                <a:cs typeface="+mn-cs"/>
              </a:rPr>
              <a:t>Family Prayer</a:t>
            </a:r>
          </a:p>
          <a:p>
            <a:pPr lvl="0"/>
            <a:r>
              <a:rPr lang="en-US" sz="1200" kern="1200" dirty="0" smtClean="0">
                <a:solidFill>
                  <a:schemeClr val="tx1"/>
                </a:solidFill>
                <a:effectLst/>
                <a:latin typeface="+mn-lt"/>
                <a:ea typeface="+mn-ea"/>
                <a:cs typeface="+mn-cs"/>
              </a:rPr>
              <a:t>Family Scripture Study</a:t>
            </a:r>
          </a:p>
          <a:p>
            <a:r>
              <a:rPr lang="en-US" sz="1200" kern="1200" dirty="0" smtClean="0">
                <a:solidFill>
                  <a:schemeClr val="tx1"/>
                </a:solidFill>
                <a:effectLst/>
                <a:latin typeface="+mn-lt"/>
                <a:ea typeface="+mn-ea"/>
                <a:cs typeface="+mn-cs"/>
              </a:rPr>
              <a:t>Prepare our family:  FSS.  F. prayer…</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25</a:t>
            </a:fld>
            <a:endParaRPr lang="en-US"/>
          </a:p>
        </p:txBody>
      </p:sp>
    </p:spTree>
    <p:extLst>
      <p:ext uri="{BB962C8B-B14F-4D97-AF65-F5344CB8AC3E}">
        <p14:creationId xmlns:p14="http://schemas.microsoft.com/office/powerpoint/2010/main" val="786307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barriers can you make?</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27</a:t>
            </a:fld>
            <a:endParaRPr lang="en-US"/>
          </a:p>
        </p:txBody>
      </p:sp>
    </p:spTree>
    <p:extLst>
      <p:ext uri="{BB962C8B-B14F-4D97-AF65-F5344CB8AC3E}">
        <p14:creationId xmlns:p14="http://schemas.microsoft.com/office/powerpoint/2010/main" val="165366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Hard work keeps us clean </a:t>
            </a:r>
          </a:p>
          <a:p>
            <a:r>
              <a:rPr lang="en-US" sz="1200" kern="1200" smtClean="0">
                <a:solidFill>
                  <a:schemeClr val="tx1"/>
                </a:solidFill>
                <a:effectLst/>
                <a:latin typeface="+mn-lt"/>
                <a:ea typeface="+mn-ea"/>
                <a:cs typeface="+mn-cs"/>
              </a:rPr>
              <a:t>out of mischief </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30</a:t>
            </a:fld>
            <a:endParaRPr lang="en-US"/>
          </a:p>
        </p:txBody>
      </p:sp>
    </p:spTree>
    <p:extLst>
      <p:ext uri="{BB962C8B-B14F-4D97-AF65-F5344CB8AC3E}">
        <p14:creationId xmlns:p14="http://schemas.microsoft.com/office/powerpoint/2010/main" val="314230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do we fortify ourselves for spiritual battle?  </a:t>
            </a:r>
          </a:p>
          <a:p>
            <a:r>
              <a:rPr lang="en-US" sz="1200" kern="1200" dirty="0" smtClean="0">
                <a:solidFill>
                  <a:schemeClr val="tx1"/>
                </a:solidFill>
                <a:effectLst/>
                <a:latin typeface="+mn-lt"/>
                <a:ea typeface="+mn-ea"/>
                <a:cs typeface="+mn-cs"/>
              </a:rPr>
              <a:t>Ephesians 6:10-17</a:t>
            </a:r>
          </a:p>
          <a:p>
            <a:r>
              <a:rPr lang="en-US" sz="1200" kern="1200" dirty="0" smtClean="0">
                <a:solidFill>
                  <a:schemeClr val="tx1"/>
                </a:solidFill>
                <a:effectLst/>
                <a:latin typeface="+mn-lt"/>
                <a:ea typeface="+mn-ea"/>
                <a:cs typeface="+mn-cs"/>
              </a:rPr>
              <a:t>Armor of God.</a:t>
            </a:r>
          </a:p>
          <a:p>
            <a:pPr lvl="0"/>
            <a:r>
              <a:rPr lang="en-US" sz="1200" kern="1200" dirty="0" smtClean="0">
                <a:solidFill>
                  <a:schemeClr val="tx1"/>
                </a:solidFill>
                <a:effectLst/>
                <a:latin typeface="+mn-lt"/>
                <a:ea typeface="+mn-ea"/>
                <a:cs typeface="+mn-cs"/>
              </a:rPr>
              <a:t>Personal Prayer</a:t>
            </a:r>
          </a:p>
          <a:p>
            <a:pPr lvl="0"/>
            <a:r>
              <a:rPr lang="en-US" sz="1200" kern="1200" dirty="0" smtClean="0">
                <a:solidFill>
                  <a:schemeClr val="tx1"/>
                </a:solidFill>
                <a:effectLst/>
                <a:latin typeface="+mn-lt"/>
                <a:ea typeface="+mn-ea"/>
                <a:cs typeface="+mn-cs"/>
              </a:rPr>
              <a:t>Personal Scripture study</a:t>
            </a:r>
          </a:p>
          <a:p>
            <a:pPr lvl="0"/>
            <a:r>
              <a:rPr lang="en-US" sz="1200" kern="1200" dirty="0" smtClean="0">
                <a:solidFill>
                  <a:schemeClr val="tx1"/>
                </a:solidFill>
                <a:effectLst/>
                <a:latin typeface="+mn-lt"/>
                <a:ea typeface="+mn-ea"/>
                <a:cs typeface="+mn-cs"/>
              </a:rPr>
              <a:t>Church attendance…</a:t>
            </a:r>
          </a:p>
          <a:p>
            <a:r>
              <a:rPr lang="en-US" sz="1200" kern="1200" dirty="0" smtClean="0">
                <a:solidFill>
                  <a:schemeClr val="tx1"/>
                </a:solidFill>
                <a:effectLst/>
                <a:latin typeface="+mn-lt"/>
                <a:ea typeface="+mn-ea"/>
                <a:cs typeface="+mn-cs"/>
              </a:rPr>
              <a:t>Think of an area where Satan is often able to get you.  A weak point.  How can you  better defend that area?  Armor?    Filters, Song.</a:t>
            </a:r>
          </a:p>
          <a:p>
            <a:r>
              <a:rPr lang="en-US" sz="1200" kern="1200" dirty="0" smtClean="0">
                <a:solidFill>
                  <a:schemeClr val="tx1"/>
                </a:solidFill>
                <a:effectLst/>
                <a:latin typeface="+mn-lt"/>
                <a:ea typeface="+mn-ea"/>
                <a:cs typeface="+mn-cs"/>
              </a:rPr>
              <a:t>Righteousness protects our weaknesses.  </a:t>
            </a:r>
          </a:p>
          <a:p>
            <a:r>
              <a:rPr lang="en-US" sz="1200" kern="1200" dirty="0" smtClean="0">
                <a:solidFill>
                  <a:schemeClr val="tx1"/>
                </a:solidFill>
                <a:effectLst/>
                <a:latin typeface="+mn-lt"/>
                <a:ea typeface="+mn-ea"/>
                <a:cs typeface="+mn-cs"/>
              </a:rPr>
              <a:t>Armor of God protects us.</a:t>
            </a:r>
          </a:p>
          <a:p>
            <a:r>
              <a:rPr lang="en-US" sz="1200" kern="1200" dirty="0" smtClean="0">
                <a:solidFill>
                  <a:schemeClr val="tx1"/>
                </a:solidFill>
                <a:effectLst/>
                <a:latin typeface="+mn-lt"/>
                <a:ea typeface="+mn-ea"/>
                <a:cs typeface="+mn-cs"/>
              </a:rPr>
              <a:t>Righteousness spiritually arms us</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5</a:t>
            </a:fld>
            <a:endParaRPr lang="en-US"/>
          </a:p>
        </p:txBody>
      </p:sp>
    </p:spTree>
    <p:extLst>
      <p:ext uri="{BB962C8B-B14F-4D97-AF65-F5344CB8AC3E}">
        <p14:creationId xmlns:p14="http://schemas.microsoft.com/office/powerpoint/2010/main" val="1182004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 I seek counsel from the Lord’s prophets?</a:t>
            </a:r>
          </a:p>
          <a:p>
            <a:r>
              <a:rPr lang="en-US" sz="1200" kern="1200" dirty="0" smtClean="0">
                <a:solidFill>
                  <a:schemeClr val="tx1"/>
                </a:solidFill>
                <a:effectLst/>
                <a:latin typeface="+mn-lt"/>
                <a:ea typeface="+mn-ea"/>
                <a:cs typeface="+mn-cs"/>
              </a:rPr>
              <a:t>Where has he told us the enemy will be?  </a:t>
            </a:r>
          </a:p>
          <a:p>
            <a:r>
              <a:rPr lang="en-US" sz="1200" kern="1200" dirty="0" smtClean="0">
                <a:solidFill>
                  <a:schemeClr val="tx1"/>
                </a:solidFill>
                <a:effectLst/>
                <a:latin typeface="+mn-lt"/>
                <a:ea typeface="+mn-ea"/>
                <a:cs typeface="+mn-cs"/>
              </a:rPr>
              <a:t>Gambling, Porn, Modesty</a:t>
            </a:r>
          </a:p>
          <a:p>
            <a:r>
              <a:rPr lang="en-US" sz="1200" kern="1200" dirty="0" smtClean="0">
                <a:solidFill>
                  <a:schemeClr val="tx1"/>
                </a:solidFill>
                <a:effectLst/>
                <a:latin typeface="+mn-lt"/>
                <a:ea typeface="+mn-ea"/>
                <a:cs typeface="+mn-cs"/>
              </a:rPr>
              <a:t>Prophets point out Satan’s strategies.</a:t>
            </a:r>
          </a:p>
          <a:p>
            <a:r>
              <a:rPr lang="en-US" sz="1200" kern="1200" dirty="0" smtClean="0">
                <a:solidFill>
                  <a:schemeClr val="tx1"/>
                </a:solidFill>
                <a:effectLst/>
                <a:latin typeface="+mn-lt"/>
                <a:ea typeface="+mn-ea"/>
                <a:cs typeface="+mn-cs"/>
              </a:rPr>
              <a:t>Faith and Works </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6</a:t>
            </a:fld>
            <a:endParaRPr lang="en-US"/>
          </a:p>
        </p:txBody>
      </p:sp>
    </p:spTree>
    <p:extLst>
      <p:ext uri="{BB962C8B-B14F-4D97-AF65-F5344CB8AC3E}">
        <p14:creationId xmlns:p14="http://schemas.microsoft.com/office/powerpoint/2010/main" val="424228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Satan will usually outnumber us. </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7</a:t>
            </a:fld>
            <a:endParaRPr lang="en-US"/>
          </a:p>
        </p:txBody>
      </p:sp>
    </p:spTree>
    <p:extLst>
      <p:ext uri="{BB962C8B-B14F-4D97-AF65-F5344CB8AC3E}">
        <p14:creationId xmlns:p14="http://schemas.microsoft.com/office/powerpoint/2010/main" val="2971896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 what is right for the right reasons.  What is our purpose?  Save Souls</a:t>
            </a:r>
          </a:p>
          <a:p>
            <a:r>
              <a:rPr lang="en-US" sz="1200" kern="1200" dirty="0" smtClean="0">
                <a:solidFill>
                  <a:schemeClr val="tx1"/>
                </a:solidFill>
                <a:effectLst/>
                <a:latin typeface="+mn-lt"/>
                <a:ea typeface="+mn-ea"/>
                <a:cs typeface="+mn-cs"/>
              </a:rPr>
              <a:t>Satan?  Selfish </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8</a:t>
            </a:fld>
            <a:endParaRPr lang="en-US"/>
          </a:p>
        </p:txBody>
      </p:sp>
    </p:spTree>
    <p:extLst>
      <p:ext uri="{BB962C8B-B14F-4D97-AF65-F5344CB8AC3E}">
        <p14:creationId xmlns:p14="http://schemas.microsoft.com/office/powerpoint/2010/main" val="61920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Attribute all good to God.  Not to own wisdom or strength. </a:t>
            </a:r>
          </a:p>
          <a:p>
            <a:r>
              <a:rPr lang="en-US" sz="1200" kern="1200" dirty="0" smtClean="0">
                <a:solidFill>
                  <a:schemeClr val="tx1"/>
                </a:solidFill>
                <a:effectLst/>
                <a:latin typeface="+mn-lt"/>
                <a:ea typeface="+mn-ea"/>
                <a:cs typeface="+mn-cs"/>
              </a:rPr>
              <a:t>Didn’t just say to surrender and promise.  </a:t>
            </a:r>
          </a:p>
          <a:p>
            <a:r>
              <a:rPr lang="en-US" sz="1200" kern="1200" dirty="0" smtClean="0">
                <a:solidFill>
                  <a:schemeClr val="tx1"/>
                </a:solidFill>
                <a:effectLst/>
                <a:latin typeface="+mn-lt"/>
                <a:ea typeface="+mn-ea"/>
                <a:cs typeface="+mn-cs"/>
              </a:rPr>
              <a:t>Give God the Credit</a:t>
            </a:r>
          </a:p>
          <a:p>
            <a:r>
              <a:rPr lang="en-US" sz="1200" kern="1200" dirty="0" smtClean="0">
                <a:solidFill>
                  <a:schemeClr val="tx1"/>
                </a:solidFill>
                <a:effectLst/>
                <a:latin typeface="+mn-lt"/>
                <a:ea typeface="+mn-ea"/>
                <a:cs typeface="+mn-cs"/>
              </a:rPr>
              <a:t>Take the time to preach.  </a:t>
            </a:r>
          </a:p>
          <a:p>
            <a:r>
              <a:rPr lang="en-US" sz="1200" kern="1200" dirty="0" smtClean="0">
                <a:solidFill>
                  <a:schemeClr val="tx1"/>
                </a:solidFill>
                <a:effectLst/>
                <a:latin typeface="+mn-lt"/>
                <a:ea typeface="+mn-ea"/>
                <a:cs typeface="+mn-cs"/>
              </a:rPr>
              <a:t>Take time to share beliefs</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9</a:t>
            </a:fld>
            <a:endParaRPr lang="en-US"/>
          </a:p>
        </p:txBody>
      </p:sp>
    </p:spTree>
    <p:extLst>
      <p:ext uri="{BB962C8B-B14F-4D97-AF65-F5344CB8AC3E}">
        <p14:creationId xmlns:p14="http://schemas.microsoft.com/office/powerpoint/2010/main" val="288682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Enemies from within are the biggest threat.  All of the leaders of the Lamanite armies are Nephite by birth.</a:t>
            </a:r>
          </a:p>
          <a:p>
            <a:r>
              <a:rPr lang="en-US" sz="1200" kern="1200" dirty="0" smtClean="0">
                <a:solidFill>
                  <a:schemeClr val="tx1"/>
                </a:solidFill>
                <a:effectLst/>
                <a:latin typeface="+mn-lt"/>
                <a:ea typeface="+mn-ea"/>
                <a:cs typeface="+mn-cs"/>
              </a:rPr>
              <a:t>Church History enemies. </a:t>
            </a:r>
          </a:p>
          <a:p>
            <a:r>
              <a:rPr lang="en-US" sz="1200" kern="1200" dirty="0" smtClean="0">
                <a:solidFill>
                  <a:schemeClr val="tx1"/>
                </a:solidFill>
                <a:effectLst/>
                <a:latin typeface="+mn-lt"/>
                <a:ea typeface="+mn-ea"/>
                <a:cs typeface="+mn-cs"/>
              </a:rPr>
              <a:t>Enemies from within are worst</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10</a:t>
            </a:fld>
            <a:endParaRPr lang="en-US"/>
          </a:p>
        </p:txBody>
      </p:sp>
    </p:spTree>
    <p:extLst>
      <p:ext uri="{BB962C8B-B14F-4D97-AF65-F5344CB8AC3E}">
        <p14:creationId xmlns:p14="http://schemas.microsoft.com/office/powerpoint/2010/main" val="383504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can make a huge difference for good or bad. </a:t>
            </a:r>
          </a:p>
          <a:p>
            <a:r>
              <a:rPr lang="en-US" sz="1200" kern="1200" dirty="0" smtClean="0">
                <a:solidFill>
                  <a:schemeClr val="tx1"/>
                </a:solidFill>
                <a:effectLst/>
                <a:latin typeface="+mn-lt"/>
                <a:ea typeface="+mn-ea"/>
                <a:cs typeface="+mn-cs"/>
              </a:rPr>
              <a:t>Other examples? Joseph Smith, Abinadi, Ester, </a:t>
            </a:r>
          </a:p>
          <a:p>
            <a:r>
              <a:rPr lang="en-US" sz="1200" kern="1200" dirty="0" smtClean="0">
                <a:solidFill>
                  <a:schemeClr val="tx1"/>
                </a:solidFill>
                <a:effectLst/>
                <a:latin typeface="+mn-lt"/>
                <a:ea typeface="+mn-ea"/>
                <a:cs typeface="+mn-cs"/>
              </a:rPr>
              <a:t>The Power of one</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11</a:t>
            </a:fld>
            <a:endParaRPr lang="en-US"/>
          </a:p>
        </p:txBody>
      </p:sp>
    </p:spTree>
    <p:extLst>
      <p:ext uri="{BB962C8B-B14F-4D97-AF65-F5344CB8AC3E}">
        <p14:creationId xmlns:p14="http://schemas.microsoft.com/office/powerpoint/2010/main" val="1420265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should have symbols that remind us to serve God:</a:t>
            </a:r>
          </a:p>
          <a:p>
            <a:r>
              <a:rPr lang="en-US" sz="1200" kern="1200" dirty="0" smtClean="0">
                <a:solidFill>
                  <a:schemeClr val="tx1"/>
                </a:solidFill>
                <a:effectLst/>
                <a:latin typeface="+mn-lt"/>
                <a:ea typeface="+mn-ea"/>
                <a:cs typeface="+mn-cs"/>
              </a:rPr>
              <a:t>CTR, Flag, Temples, Garments, Ordinances. </a:t>
            </a:r>
          </a:p>
          <a:p>
            <a:r>
              <a:rPr lang="en-US" sz="1200" kern="1200" dirty="0" smtClean="0">
                <a:solidFill>
                  <a:schemeClr val="tx1"/>
                </a:solidFill>
                <a:effectLst/>
                <a:latin typeface="+mn-lt"/>
                <a:ea typeface="+mn-ea"/>
                <a:cs typeface="+mn-cs"/>
              </a:rPr>
              <a:t>Every Room a reminder of God.  Temple, Family…</a:t>
            </a:r>
          </a:p>
          <a:p>
            <a:r>
              <a:rPr lang="en-US" sz="1200" kern="1200" dirty="0" smtClean="0">
                <a:solidFill>
                  <a:schemeClr val="tx1"/>
                </a:solidFill>
                <a:effectLst/>
                <a:latin typeface="+mn-lt"/>
                <a:ea typeface="+mn-ea"/>
                <a:cs typeface="+mn-cs"/>
              </a:rPr>
              <a:t>Have reminders to serve God.    EVERYWHERE</a:t>
            </a:r>
            <a:endParaRPr lang="en-US" dirty="0"/>
          </a:p>
        </p:txBody>
      </p:sp>
      <p:sp>
        <p:nvSpPr>
          <p:cNvPr id="4" name="Slide Number Placeholder 3"/>
          <p:cNvSpPr>
            <a:spLocks noGrp="1"/>
          </p:cNvSpPr>
          <p:nvPr>
            <p:ph type="sldNum" sz="quarter" idx="10"/>
          </p:nvPr>
        </p:nvSpPr>
        <p:spPr/>
        <p:txBody>
          <a:bodyPr/>
          <a:lstStyle/>
          <a:p>
            <a:fld id="{CF479933-3BC8-420E-956D-F93222673F6E}" type="slidenum">
              <a:rPr lang="en-US" smtClean="0"/>
              <a:pPr/>
              <a:t>12</a:t>
            </a:fld>
            <a:endParaRPr lang="en-US"/>
          </a:p>
        </p:txBody>
      </p:sp>
    </p:spTree>
    <p:extLst>
      <p:ext uri="{BB962C8B-B14F-4D97-AF65-F5344CB8AC3E}">
        <p14:creationId xmlns:p14="http://schemas.microsoft.com/office/powerpoint/2010/main" val="2318523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F7D48B-B093-4BED-B6C2-3FAE28748A9B}"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7D48B-B093-4BED-B6C2-3FAE28748A9B}"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7D48B-B093-4BED-B6C2-3FAE28748A9B}"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7D48B-B093-4BED-B6C2-3FAE28748A9B}"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F7D48B-B093-4BED-B6C2-3FAE28748A9B}"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F7D48B-B093-4BED-B6C2-3FAE28748A9B}" type="datetimeFigureOut">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F7D48B-B093-4BED-B6C2-3FAE28748A9B}" type="datetimeFigureOut">
              <a:rPr lang="en-US" smtClean="0"/>
              <a:pPr/>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F7D48B-B093-4BED-B6C2-3FAE28748A9B}" type="datetimeFigureOut">
              <a:rPr lang="en-US" smtClean="0"/>
              <a:pPr/>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7D48B-B093-4BED-B6C2-3FAE28748A9B}" type="datetimeFigureOut">
              <a:rPr lang="en-US" smtClean="0"/>
              <a:pPr/>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7D48B-B093-4BED-B6C2-3FAE28748A9B}" type="datetimeFigureOut">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7D48B-B093-4BED-B6C2-3FAE28748A9B}" type="datetimeFigureOut">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5E365-6B4D-4B8C-BA69-36406F9CC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7D48B-B093-4BED-B6C2-3FAE28748A9B}" type="datetimeFigureOut">
              <a:rPr lang="en-US" smtClean="0"/>
              <a:pPr/>
              <a:t>8/10/2017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5E365-6B4D-4B8C-BA69-36406F9CC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riptures.lds.org/ps/33/1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endParaRPr lang="en-US" smtClean="0"/>
          </a:p>
        </p:txBody>
      </p:sp>
      <p:pic>
        <p:nvPicPr>
          <p:cNvPr id="25603" name="Picture 4" descr="http://www.lds.org/images/Magazines/Liahona/Archive/liahonlp.nfo:o:130f.jpg"/>
          <p:cNvPicPr>
            <a:picLocks noChangeAspect="1" noChangeArrowheads="1"/>
          </p:cNvPicPr>
          <p:nvPr/>
        </p:nvPicPr>
        <p:blipFill>
          <a:blip r:embed="rId2" cstate="print"/>
          <a:srcRect/>
          <a:stretch>
            <a:fillRect/>
          </a:stretch>
        </p:blipFill>
        <p:spPr bwMode="auto">
          <a:xfrm>
            <a:off x="0" y="457200"/>
            <a:ext cx="9144000" cy="5059363"/>
          </a:xfrm>
          <a:prstGeom prst="rect">
            <a:avLst/>
          </a:prstGeom>
          <a:noFill/>
          <a:ln w="9525">
            <a:noFill/>
            <a:miter lim="800000"/>
            <a:headEnd/>
            <a:tailEnd/>
          </a:ln>
        </p:spPr>
      </p:pic>
      <p:sp>
        <p:nvSpPr>
          <p:cNvPr id="25604" name="Title 1"/>
          <p:cNvSpPr>
            <a:spLocks noGrp="1"/>
          </p:cNvSpPr>
          <p:nvPr>
            <p:ph type="title"/>
          </p:nvPr>
        </p:nvSpPr>
        <p:spPr>
          <a:xfrm>
            <a:off x="2971800" y="457200"/>
            <a:ext cx="5943600" cy="1143000"/>
          </a:xfrm>
        </p:spPr>
        <p:txBody>
          <a:bodyPr>
            <a:normAutofit fontScale="90000"/>
          </a:bodyPr>
          <a:lstStyle/>
          <a:p>
            <a:r>
              <a:rPr lang="en-US" sz="5300" b="1" dirty="0" smtClean="0">
                <a:latin typeface="Papyrus" pitchFamily="66" charset="0"/>
              </a:rPr>
              <a:t>The War Chapters</a:t>
            </a:r>
            <a:r>
              <a:rPr lang="en-US" b="1" dirty="0" smtClean="0">
                <a:latin typeface="Papyrus" pitchFamily="66" charset="0"/>
              </a:rPr>
              <a:t/>
            </a:r>
            <a:br>
              <a:rPr lang="en-US" b="1" dirty="0" smtClean="0">
                <a:latin typeface="Papyrus" pitchFamily="66" charset="0"/>
              </a:rPr>
            </a:br>
            <a:r>
              <a:rPr lang="en-US" sz="3600" b="1" dirty="0" smtClean="0">
                <a:latin typeface="Papyrus" pitchFamily="66" charset="0"/>
              </a:rPr>
              <a:t>Lessons In Spiritual Warfare</a:t>
            </a:r>
            <a:br>
              <a:rPr lang="en-US" sz="3600" b="1" dirty="0" smtClean="0">
                <a:latin typeface="Papyrus" pitchFamily="66" charset="0"/>
              </a:rPr>
            </a:br>
            <a:r>
              <a:rPr lang="en-US" sz="3600" b="1" dirty="0" smtClean="0">
                <a:latin typeface="Papyrus" pitchFamily="66" charset="0"/>
              </a:rPr>
              <a:t>Alma 43-62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the role of dissenters in the wars. </a:t>
            </a:r>
            <a:endParaRPr lang="en-US" sz="3600" dirty="0"/>
          </a:p>
        </p:txBody>
      </p:sp>
      <p:sp>
        <p:nvSpPr>
          <p:cNvPr id="3" name="Content Placeholder 2"/>
          <p:cNvSpPr>
            <a:spLocks noGrp="1"/>
          </p:cNvSpPr>
          <p:nvPr>
            <p:ph idx="1"/>
          </p:nvPr>
        </p:nvSpPr>
        <p:spPr>
          <a:xfrm>
            <a:off x="457200" y="1447800"/>
            <a:ext cx="8229600" cy="5181600"/>
          </a:xfrm>
        </p:spPr>
        <p:txBody>
          <a:bodyPr>
            <a:normAutofit lnSpcReduction="10000"/>
          </a:bodyPr>
          <a:lstStyle/>
          <a:p>
            <a:pPr marL="0" indent="0">
              <a:buNone/>
            </a:pPr>
            <a:r>
              <a:rPr lang="en-US" dirty="0"/>
              <a:t> </a:t>
            </a:r>
            <a:r>
              <a:rPr lang="en-US" b="1" dirty="0" smtClean="0"/>
              <a:t>Alma 46:7</a:t>
            </a:r>
            <a:r>
              <a:rPr lang="en-US" b="1" dirty="0"/>
              <a:t> </a:t>
            </a:r>
            <a:r>
              <a:rPr lang="en-US" dirty="0"/>
              <a:t>And there were many in the church who believed in the flattering words of Amalickiah, therefore they dissented even from the church; and thus were the affairs of the people of Nephi exceedingly precarious and dangerous, notwithstanding their great victory which they had had over the Lamanites, and their great rejoicings which they had had because of their deliverance by the hand of the Lord</a:t>
            </a:r>
            <a:r>
              <a:rPr lang="en-US" dirty="0" smtClean="0"/>
              <a:t>.</a:t>
            </a:r>
          </a:p>
          <a:p>
            <a:pPr marL="0" indent="0">
              <a:buNone/>
            </a:pPr>
            <a:r>
              <a:rPr lang="en-US" b="1" dirty="0" smtClean="0"/>
              <a:t>Alma 51:13-16 </a:t>
            </a:r>
            <a:r>
              <a:rPr lang="en-US" dirty="0" smtClean="0"/>
              <a:t>–</a:t>
            </a:r>
            <a:r>
              <a:rPr lang="en-US" dirty="0" err="1" smtClean="0"/>
              <a:t>Kingmen</a:t>
            </a:r>
            <a:r>
              <a:rPr lang="en-US" dirty="0" smtClean="0"/>
              <a:t> </a:t>
            </a:r>
            <a:endParaRPr lang="en-US" dirty="0"/>
          </a:p>
          <a:p>
            <a:pPr marL="0" indent="0">
              <a:buNone/>
            </a:pPr>
            <a:endParaRPr lang="en-US"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a:solidFill>
                  <a:srgbClr val="C00000"/>
                </a:solidFill>
              </a:rPr>
              <a:t>Enemies from within are worst</a:t>
            </a:r>
          </a:p>
        </p:txBody>
      </p:sp>
    </p:spTree>
    <p:extLst>
      <p:ext uri="{BB962C8B-B14F-4D97-AF65-F5344CB8AC3E}">
        <p14:creationId xmlns:p14="http://schemas.microsoft.com/office/powerpoint/2010/main" val="25827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one person can do</a:t>
            </a:r>
            <a:endParaRPr lang="en-US" sz="3600"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marL="0" indent="0">
              <a:buNone/>
            </a:pPr>
            <a:r>
              <a:rPr lang="en-US" b="1" dirty="0"/>
              <a:t> </a:t>
            </a:r>
            <a:r>
              <a:rPr lang="en-US" b="1" dirty="0" smtClean="0"/>
              <a:t>Alma 46:9</a:t>
            </a:r>
            <a:r>
              <a:rPr lang="en-US" dirty="0"/>
              <a:t> Yea, and we also see the great wickedness one very wicked man can cause to take place </a:t>
            </a:r>
            <a:r>
              <a:rPr lang="en-US" dirty="0" smtClean="0"/>
              <a:t>am</a:t>
            </a:r>
            <a:r>
              <a:rPr lang="en-US" dirty="0"/>
              <a:t>ong the children of men</a:t>
            </a:r>
            <a:r>
              <a:rPr lang="en-US" dirty="0" smtClean="0"/>
              <a:t>.</a:t>
            </a:r>
          </a:p>
          <a:p>
            <a:pPr marL="0" indent="0">
              <a:buNone/>
            </a:pPr>
            <a:r>
              <a:rPr lang="en-US" b="1" dirty="0" smtClean="0"/>
              <a:t>Alma 48:11 </a:t>
            </a:r>
            <a:r>
              <a:rPr lang="en-US" dirty="0"/>
              <a:t>And Moroni was a strong and a mighty man; he was a man of a perfect understanding; yea, a man that did not delight in bloodshed; a man whose soul did joy in the liberty and the freedom of his country, and his brethren from bondage and slavery;</a:t>
            </a:r>
          </a:p>
          <a:p>
            <a:pPr marL="0" indent="0">
              <a:buNone/>
            </a:pPr>
            <a:r>
              <a:rPr lang="en-US" b="1" dirty="0" smtClean="0"/>
              <a:t> </a:t>
            </a:r>
            <a:r>
              <a:rPr lang="en-US" b="1" dirty="0"/>
              <a:t>13 </a:t>
            </a:r>
            <a:r>
              <a:rPr lang="en-US" dirty="0"/>
              <a:t>Yea, and he was a man who was firm in the faith of Christ, and he had sworn with an oath to defend his people, his rights, and his country, and his religion, even to the loss of his blood</a:t>
            </a:r>
            <a:r>
              <a:rPr lang="en-US" dirty="0" smtClean="0"/>
              <a:t>.</a:t>
            </a:r>
            <a:endParaRPr lang="en-US"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One can make all the difference </a:t>
            </a:r>
            <a:endParaRPr lang="en-US" sz="2400" b="1" dirty="0">
              <a:solidFill>
                <a:srgbClr val="C00000"/>
              </a:solidFill>
            </a:endParaRPr>
          </a:p>
        </p:txBody>
      </p:sp>
      <p:sp>
        <p:nvSpPr>
          <p:cNvPr id="5" name="TextBox 4"/>
          <p:cNvSpPr txBox="1"/>
          <p:nvPr/>
        </p:nvSpPr>
        <p:spPr>
          <a:xfrm>
            <a:off x="5638800" y="838200"/>
            <a:ext cx="4267200" cy="461665"/>
          </a:xfrm>
          <a:prstGeom prst="rect">
            <a:avLst/>
          </a:prstGeom>
          <a:noFill/>
        </p:spPr>
        <p:txBody>
          <a:bodyPr wrap="square" rtlCol="0">
            <a:spAutoFit/>
          </a:bodyPr>
          <a:lstStyle/>
          <a:p>
            <a:r>
              <a:rPr lang="en-US" sz="2400" b="1" dirty="0" smtClean="0">
                <a:solidFill>
                  <a:srgbClr val="C00000"/>
                </a:solidFill>
              </a:rPr>
              <a:t>The power of one</a:t>
            </a:r>
            <a:endParaRPr lang="en-US" sz="2400" b="1" dirty="0">
              <a:solidFill>
                <a:srgbClr val="C00000"/>
              </a:solidFill>
            </a:endParaRPr>
          </a:p>
        </p:txBody>
      </p:sp>
    </p:spTree>
    <p:extLst>
      <p:ext uri="{BB962C8B-B14F-4D97-AF65-F5344CB8AC3E}">
        <p14:creationId xmlns:p14="http://schemas.microsoft.com/office/powerpoint/2010/main" val="25827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the reminder was for.</a:t>
            </a:r>
            <a:endParaRPr lang="en-US" sz="3600" dirty="0"/>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pPr marL="0" indent="0">
              <a:buNone/>
            </a:pPr>
            <a:r>
              <a:rPr lang="en-US" b="1" dirty="0" smtClean="0"/>
              <a:t>Alma 46:12 </a:t>
            </a:r>
            <a:r>
              <a:rPr lang="en-US" dirty="0"/>
              <a:t>And it came to pass that he rent his coat; and he took a piece thereof, and wrote upon it—In memory of our God, our religion, and freedom, and our peace, our wives, and our children—and he fastened it upon the end of a pole</a:t>
            </a:r>
            <a:r>
              <a:rPr lang="en-US" dirty="0" smtClean="0"/>
              <a:t>.</a:t>
            </a:r>
            <a:endParaRPr lang="en-US" dirty="0"/>
          </a:p>
          <a:p>
            <a:pPr marL="0" indent="0">
              <a:buNone/>
            </a:pPr>
            <a:r>
              <a:rPr lang="en-US" b="1" dirty="0"/>
              <a:t> 13 </a:t>
            </a:r>
            <a:r>
              <a:rPr lang="en-US" dirty="0" smtClean="0"/>
              <a:t>…(</a:t>
            </a:r>
            <a:r>
              <a:rPr lang="en-US" dirty="0"/>
              <a:t>and he called it the title of liberty) and he bowed himself to the earth, and he prayed mightily unto his God for the blessings of liberty to rest upon his brethren, so long as there should a band of Christians remain to possess the land</a:t>
            </a:r>
            <a:r>
              <a:rPr lang="en-US" dirty="0" smtClean="0"/>
              <a:t>—</a:t>
            </a:r>
          </a:p>
          <a:p>
            <a:pPr marL="0" indent="0">
              <a:buNone/>
            </a:pPr>
            <a:r>
              <a:rPr lang="en-US" b="1" dirty="0"/>
              <a:t> 36 </a:t>
            </a:r>
            <a:r>
              <a:rPr lang="en-US" dirty="0"/>
              <a:t>And it came to pass also, that he caused the title of liberty to be hoisted upon every tower which was in all the land, which was possessed by the Nephites; and thus Moroni planted the standard of liberty among the Nephites.</a:t>
            </a:r>
            <a:endParaRPr lang="en-US" b="1"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Keep Reminders to Serve God</a:t>
            </a:r>
            <a:endParaRPr lang="en-US" sz="2400" b="1" dirty="0">
              <a:solidFill>
                <a:srgbClr val="C00000"/>
              </a:solidFill>
            </a:endParaRPr>
          </a:p>
        </p:txBody>
      </p:sp>
      <p:sp>
        <p:nvSpPr>
          <p:cNvPr id="5" name="TextBox 4"/>
          <p:cNvSpPr txBox="1"/>
          <p:nvPr/>
        </p:nvSpPr>
        <p:spPr>
          <a:xfrm>
            <a:off x="4724400" y="838200"/>
            <a:ext cx="4267200" cy="461665"/>
          </a:xfrm>
          <a:prstGeom prst="rect">
            <a:avLst/>
          </a:prstGeom>
          <a:noFill/>
        </p:spPr>
        <p:txBody>
          <a:bodyPr wrap="square" rtlCol="0">
            <a:spAutoFit/>
          </a:bodyPr>
          <a:lstStyle/>
          <a:p>
            <a:r>
              <a:rPr lang="en-US" sz="2400" b="1" dirty="0" smtClean="0">
                <a:solidFill>
                  <a:srgbClr val="C00000"/>
                </a:solidFill>
              </a:rPr>
              <a:t>Our Reminders: CTR, Pictures…</a:t>
            </a:r>
            <a:endParaRPr lang="en-US" sz="2400" b="1" dirty="0">
              <a:solidFill>
                <a:srgbClr val="C00000"/>
              </a:solidFill>
            </a:endParaRPr>
          </a:p>
        </p:txBody>
      </p:sp>
    </p:spTree>
    <p:extLst>
      <p:ext uri="{BB962C8B-B14F-4D97-AF65-F5344CB8AC3E}">
        <p14:creationId xmlns:p14="http://schemas.microsoft.com/office/powerpoint/2010/main" val="25827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the difference one person made</a:t>
            </a:r>
            <a:endParaRPr lang="en-US" sz="3600" dirty="0"/>
          </a:p>
        </p:txBody>
      </p:sp>
      <p:sp>
        <p:nvSpPr>
          <p:cNvPr id="3" name="Content Placeholder 2"/>
          <p:cNvSpPr>
            <a:spLocks noGrp="1"/>
          </p:cNvSpPr>
          <p:nvPr>
            <p:ph idx="1"/>
          </p:nvPr>
        </p:nvSpPr>
        <p:spPr>
          <a:xfrm>
            <a:off x="457200" y="1447800"/>
            <a:ext cx="8229600" cy="5181600"/>
          </a:xfrm>
        </p:spPr>
        <p:txBody>
          <a:bodyPr>
            <a:normAutofit fontScale="85000" lnSpcReduction="20000"/>
          </a:bodyPr>
          <a:lstStyle/>
          <a:p>
            <a:pPr marL="0" indent="0">
              <a:buNone/>
            </a:pPr>
            <a:r>
              <a:rPr lang="en-US" b="1" dirty="0" smtClean="0"/>
              <a:t>Alma 46:28 </a:t>
            </a:r>
            <a:r>
              <a:rPr lang="en-US" dirty="0"/>
              <a:t>And now it came to pass that when Moroni had said these words he went forth, and also sent forth in all the parts of the land where there were dissensions, and gathered together all the people who were desirous to maintain their liberty, to stand against Amalickiah and those who had dissented, who were called </a:t>
            </a:r>
            <a:r>
              <a:rPr lang="en-US" dirty="0" err="1"/>
              <a:t>Amalickiahites</a:t>
            </a:r>
            <a:r>
              <a:rPr lang="en-US" dirty="0" smtClean="0"/>
              <a:t>.</a:t>
            </a:r>
            <a:endParaRPr lang="en-US" dirty="0"/>
          </a:p>
          <a:p>
            <a:pPr marL="0" indent="0">
              <a:buNone/>
            </a:pPr>
            <a:r>
              <a:rPr lang="en-US" b="1" dirty="0"/>
              <a:t> 29 </a:t>
            </a:r>
            <a:r>
              <a:rPr lang="en-US" dirty="0"/>
              <a:t>And it came to pass that when Amalickiah saw that the people of Moroni were more numerous than the </a:t>
            </a:r>
            <a:r>
              <a:rPr lang="en-US" dirty="0" err="1"/>
              <a:t>Amalickiahites</a:t>
            </a:r>
            <a:r>
              <a:rPr lang="en-US" dirty="0"/>
              <a:t>—and he also saw that his people were doubtful concerning the justice of the cause in which they had undertaken—therefore, fearing that he should not gain the point, he took those of his people who would and departed into the land of Nephi.</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a:solidFill>
                  <a:srgbClr val="C00000"/>
                </a:solidFill>
              </a:rPr>
              <a:t>Speak Up For What’s Right</a:t>
            </a:r>
          </a:p>
        </p:txBody>
      </p:sp>
      <p:sp>
        <p:nvSpPr>
          <p:cNvPr id="5" name="TextBox 4"/>
          <p:cNvSpPr txBox="1"/>
          <p:nvPr/>
        </p:nvSpPr>
        <p:spPr>
          <a:xfrm>
            <a:off x="4648200" y="838200"/>
            <a:ext cx="4267200" cy="461665"/>
          </a:xfrm>
          <a:prstGeom prst="rect">
            <a:avLst/>
          </a:prstGeom>
          <a:noFill/>
        </p:spPr>
        <p:txBody>
          <a:bodyPr wrap="square" rtlCol="0">
            <a:spAutoFit/>
          </a:bodyPr>
          <a:lstStyle/>
          <a:p>
            <a:r>
              <a:rPr lang="en-US" sz="2400" b="1" dirty="0" smtClean="0">
                <a:solidFill>
                  <a:srgbClr val="C00000"/>
                </a:solidFill>
              </a:rPr>
              <a:t>We Outnumber Them</a:t>
            </a:r>
            <a:endParaRPr lang="en-US" sz="2400" b="1" dirty="0">
              <a:solidFill>
                <a:srgbClr val="C00000"/>
              </a:solidFill>
            </a:endParaRPr>
          </a:p>
        </p:txBody>
      </p:sp>
    </p:spTree>
    <p:extLst>
      <p:ext uri="{BB962C8B-B14F-4D97-AF65-F5344CB8AC3E}">
        <p14:creationId xmlns:p14="http://schemas.microsoft.com/office/powerpoint/2010/main" val="25827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“All that is necessary for the triumph of evil is that good men do nothing.”</a:t>
            </a:r>
            <a:r>
              <a:rPr lang="en-US" dirty="0"/>
              <a:t> –Edmund Burke</a:t>
            </a:r>
          </a:p>
        </p:txBody>
      </p:sp>
    </p:spTree>
    <p:extLst>
      <p:ext uri="{BB962C8B-B14F-4D97-AF65-F5344CB8AC3E}">
        <p14:creationId xmlns:p14="http://schemas.microsoft.com/office/powerpoint/2010/main" val="596401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Lehonti’s mistake</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smtClean="0"/>
              <a:t>Alma 47:11 </a:t>
            </a:r>
            <a:r>
              <a:rPr lang="en-US" dirty="0" smtClean="0"/>
              <a:t>…And </a:t>
            </a:r>
            <a:r>
              <a:rPr lang="en-US" dirty="0"/>
              <a:t>it came to pass that </a:t>
            </a:r>
            <a:r>
              <a:rPr lang="en-US" dirty="0" err="1"/>
              <a:t>Lehonti</a:t>
            </a:r>
            <a:r>
              <a:rPr lang="en-US" dirty="0"/>
              <a:t> would not; and he sent again the third time</a:t>
            </a:r>
            <a:r>
              <a:rPr lang="en-US" dirty="0" smtClean="0"/>
              <a:t>.</a:t>
            </a:r>
            <a:endParaRPr lang="en-US" dirty="0"/>
          </a:p>
          <a:p>
            <a:pPr marL="0" indent="0">
              <a:buNone/>
            </a:pPr>
            <a:r>
              <a:rPr lang="en-US" b="1" dirty="0"/>
              <a:t> 12 </a:t>
            </a:r>
            <a:r>
              <a:rPr lang="en-US" dirty="0"/>
              <a:t>And it came to pass that when Amalickiah found that he could not get </a:t>
            </a:r>
            <a:r>
              <a:rPr lang="en-US" dirty="0" err="1"/>
              <a:t>Lehonti</a:t>
            </a:r>
            <a:r>
              <a:rPr lang="en-US" dirty="0"/>
              <a:t> to come down off from the mount, he went up into the mount, nearly to Lehonti’s camp; and he sent again the fourth time his message unto </a:t>
            </a:r>
            <a:r>
              <a:rPr lang="en-US" dirty="0" err="1"/>
              <a:t>Lehonti</a:t>
            </a:r>
            <a:r>
              <a:rPr lang="en-US" dirty="0"/>
              <a:t>, desiring that he would come down, and that he would bring his guards with him.</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a:solidFill>
                  <a:srgbClr val="C00000"/>
                </a:solidFill>
              </a:rPr>
              <a:t>Don’t compromise with </a:t>
            </a:r>
            <a:r>
              <a:rPr lang="en-US" sz="2400" b="1" dirty="0" smtClean="0">
                <a:solidFill>
                  <a:srgbClr val="C00000"/>
                </a:solidFill>
              </a:rPr>
              <a:t>sin!</a:t>
            </a:r>
            <a:endParaRPr lang="en-US" sz="2400" b="1" dirty="0">
              <a:solidFill>
                <a:srgbClr val="C00000"/>
              </a:solidFill>
            </a:endParaRPr>
          </a:p>
        </p:txBody>
      </p:sp>
    </p:spTree>
    <p:extLst>
      <p:ext uri="{BB962C8B-B14F-4D97-AF65-F5344CB8AC3E}">
        <p14:creationId xmlns:p14="http://schemas.microsoft.com/office/powerpoint/2010/main" val="32313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Satan’s strategy </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dirty="0"/>
              <a:t> </a:t>
            </a:r>
            <a:r>
              <a:rPr lang="en-US" b="1" dirty="0" smtClean="0"/>
              <a:t>Alma 47:13</a:t>
            </a:r>
            <a:r>
              <a:rPr lang="en-US" b="1" dirty="0"/>
              <a:t> </a:t>
            </a:r>
            <a:r>
              <a:rPr lang="en-US" dirty="0"/>
              <a:t>And it came to pass that when </a:t>
            </a:r>
            <a:r>
              <a:rPr lang="en-US" dirty="0" err="1"/>
              <a:t>Lehonti</a:t>
            </a:r>
            <a:r>
              <a:rPr lang="en-US" dirty="0"/>
              <a:t> had come down with his guards to Amalickiah, that Amalickiah desired him to come down with his army in the night-time, and surround those men in their camps over whom the king had given him command, and that he would deliver them up into Lehonti’s hands, if he would make him (Amalickiah) a second leader over the whole army.</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Satan tricks with success. </a:t>
            </a:r>
            <a:endParaRPr lang="en-US" sz="2400" b="1" dirty="0">
              <a:solidFill>
                <a:srgbClr val="C00000"/>
              </a:solidFill>
            </a:endParaRPr>
          </a:p>
        </p:txBody>
      </p:sp>
    </p:spTree>
    <p:extLst>
      <p:ext uri="{BB962C8B-B14F-4D97-AF65-F5344CB8AC3E}">
        <p14:creationId xmlns:p14="http://schemas.microsoft.com/office/powerpoint/2010/main" val="32313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the strategy </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a:t> </a:t>
            </a:r>
            <a:r>
              <a:rPr lang="en-US" b="1" dirty="0" smtClean="0"/>
              <a:t>Alma 47:18</a:t>
            </a:r>
            <a:r>
              <a:rPr lang="en-US" dirty="0"/>
              <a:t> And it came to pass that Amalickiah caused that one of his servants should administer poison by degrees to </a:t>
            </a:r>
            <a:r>
              <a:rPr lang="en-US" dirty="0" err="1"/>
              <a:t>Lehonti</a:t>
            </a:r>
            <a:r>
              <a:rPr lang="en-US" dirty="0"/>
              <a:t>, that he died.</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Sin will poison us slowly. </a:t>
            </a:r>
            <a:endParaRPr lang="en-US" sz="2400" b="1" dirty="0">
              <a:solidFill>
                <a:srgbClr val="C00000"/>
              </a:solidFill>
            </a:endParaRPr>
          </a:p>
        </p:txBody>
      </p:sp>
    </p:spTree>
    <p:extLst>
      <p:ext uri="{BB962C8B-B14F-4D97-AF65-F5344CB8AC3E}">
        <p14:creationId xmlns:p14="http://schemas.microsoft.com/office/powerpoint/2010/main" val="32313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the trick</a:t>
            </a:r>
            <a:endParaRPr lang="en-US" sz="3600" dirty="0"/>
          </a:p>
        </p:txBody>
      </p:sp>
      <p:sp>
        <p:nvSpPr>
          <p:cNvPr id="3" name="Content Placeholder 2"/>
          <p:cNvSpPr>
            <a:spLocks noGrp="1"/>
          </p:cNvSpPr>
          <p:nvPr>
            <p:ph idx="1"/>
          </p:nvPr>
        </p:nvSpPr>
        <p:spPr>
          <a:xfrm>
            <a:off x="457200" y="1447800"/>
            <a:ext cx="8229600" cy="5181600"/>
          </a:xfrm>
        </p:spPr>
        <p:txBody>
          <a:bodyPr>
            <a:normAutofit lnSpcReduction="10000"/>
          </a:bodyPr>
          <a:lstStyle/>
          <a:p>
            <a:pPr marL="0" indent="0">
              <a:buNone/>
            </a:pPr>
            <a:r>
              <a:rPr lang="en-US" b="1" dirty="0"/>
              <a:t> </a:t>
            </a:r>
            <a:r>
              <a:rPr lang="en-US" b="1" dirty="0" smtClean="0"/>
              <a:t>Alma 47:23 </a:t>
            </a:r>
            <a:r>
              <a:rPr lang="en-US" dirty="0"/>
              <a:t>And it came to pass that the king put forth his hand to raise them, as was the custom with the Lamanites, as a token of peace, which custom they had taken from the Nephites</a:t>
            </a:r>
            <a:r>
              <a:rPr lang="en-US" dirty="0" smtClean="0"/>
              <a:t>.</a:t>
            </a:r>
            <a:endParaRPr lang="en-US" dirty="0"/>
          </a:p>
          <a:p>
            <a:pPr marL="0" indent="0">
              <a:buNone/>
            </a:pPr>
            <a:r>
              <a:rPr lang="en-US" b="1" dirty="0"/>
              <a:t> 24 </a:t>
            </a:r>
            <a:r>
              <a:rPr lang="en-US" dirty="0"/>
              <a:t>And it came to pass that when he had raised the first from the ground, behold he stabbed the king to the heart; and he fell to the earth</a:t>
            </a:r>
            <a:r>
              <a:rPr lang="en-US" dirty="0" smtClean="0"/>
              <a:t>.</a:t>
            </a:r>
            <a:endParaRPr lang="en-US" dirty="0"/>
          </a:p>
          <a:p>
            <a:pPr marL="0" indent="0">
              <a:buNone/>
            </a:pPr>
            <a:r>
              <a:rPr lang="en-US" b="1" dirty="0"/>
              <a:t> 25 </a:t>
            </a:r>
            <a:r>
              <a:rPr lang="en-US" dirty="0"/>
              <a:t>Now the servants of the king fled; and the servants of Amalickiah raised a cry, </a:t>
            </a:r>
            <a:r>
              <a:rPr lang="en-US" dirty="0" smtClean="0"/>
              <a:t>saying…</a:t>
            </a:r>
          </a:p>
          <a:p>
            <a:pPr marL="0" indent="0">
              <a:buNone/>
            </a:pPr>
            <a:r>
              <a:rPr lang="en-US" b="1" dirty="0" smtClean="0"/>
              <a:t>Also Alma 49:10</a:t>
            </a:r>
            <a:endParaRPr lang="en-US" b="1"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Satan pretends friendship</a:t>
            </a:r>
            <a:endParaRPr lang="en-US" sz="2400" b="1" dirty="0">
              <a:solidFill>
                <a:srgbClr val="C00000"/>
              </a:solidFill>
            </a:endParaRPr>
          </a:p>
        </p:txBody>
      </p:sp>
      <p:sp>
        <p:nvSpPr>
          <p:cNvPr id="5" name="TextBox 4"/>
          <p:cNvSpPr txBox="1"/>
          <p:nvPr/>
        </p:nvSpPr>
        <p:spPr>
          <a:xfrm>
            <a:off x="4648200" y="838200"/>
            <a:ext cx="4267200" cy="461665"/>
          </a:xfrm>
          <a:prstGeom prst="rect">
            <a:avLst/>
          </a:prstGeom>
          <a:noFill/>
        </p:spPr>
        <p:txBody>
          <a:bodyPr wrap="square" rtlCol="0">
            <a:spAutoFit/>
          </a:bodyPr>
          <a:lstStyle/>
          <a:p>
            <a:r>
              <a:rPr lang="en-US" sz="2400" b="1" dirty="0" smtClean="0">
                <a:solidFill>
                  <a:srgbClr val="C00000"/>
                </a:solidFill>
              </a:rPr>
              <a:t>We are only tools to Satan</a:t>
            </a:r>
            <a:endParaRPr lang="en-US" sz="2400" b="1" dirty="0">
              <a:solidFill>
                <a:srgbClr val="C00000"/>
              </a:solidFill>
            </a:endParaRPr>
          </a:p>
        </p:txBody>
      </p:sp>
    </p:spTree>
    <p:extLst>
      <p:ext uri="{BB962C8B-B14F-4D97-AF65-F5344CB8AC3E}">
        <p14:creationId xmlns:p14="http://schemas.microsoft.com/office/powerpoint/2010/main" val="240690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how they were persuaded </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smtClean="0"/>
              <a:t>Alma 48:1</a:t>
            </a:r>
            <a:r>
              <a:rPr lang="en-US" b="1" dirty="0"/>
              <a:t> </a:t>
            </a:r>
            <a:r>
              <a:rPr lang="en-US" dirty="0"/>
              <a:t>And now it came to pass that, as soon as Amalickiah had obtained the kingdom he began to inspire the hearts of the Lamanites against the people of Nephi; yea, he did appoint men to speak unto the Lamanites from their towers, against the Nephites.</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Satan’s Media Propaganda Lies!</a:t>
            </a:r>
            <a:endParaRPr lang="en-US" sz="2400" b="1" dirty="0">
              <a:solidFill>
                <a:srgbClr val="C00000"/>
              </a:solidFill>
            </a:endParaRPr>
          </a:p>
        </p:txBody>
      </p:sp>
    </p:spTree>
    <p:extLst>
      <p:ext uri="{BB962C8B-B14F-4D97-AF65-F5344CB8AC3E}">
        <p14:creationId xmlns:p14="http://schemas.microsoft.com/office/powerpoint/2010/main" val="240690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Skills of the day:</a:t>
            </a:r>
            <a:endParaRPr lang="en-US" dirty="0"/>
          </a:p>
        </p:txBody>
      </p:sp>
      <p:sp>
        <p:nvSpPr>
          <p:cNvPr id="3" name="Content Placeholder 2"/>
          <p:cNvSpPr>
            <a:spLocks noGrp="1"/>
          </p:cNvSpPr>
          <p:nvPr>
            <p:ph idx="1"/>
          </p:nvPr>
        </p:nvSpPr>
        <p:spPr/>
        <p:txBody>
          <a:bodyPr/>
          <a:lstStyle/>
          <a:p>
            <a:r>
              <a:rPr lang="en-US" dirty="0" smtClean="0"/>
              <a:t>Look for how quickly we can get to the principle and how this would let you cover many chapters quickly.</a:t>
            </a:r>
          </a:p>
          <a:p>
            <a:r>
              <a:rPr lang="en-US" dirty="0" smtClean="0"/>
              <a:t>Look for the power of </a:t>
            </a:r>
            <a:r>
              <a:rPr lang="en-US" b="1" dirty="0" smtClean="0"/>
              <a:t>“Look </a:t>
            </a:r>
            <a:r>
              <a:rPr lang="en-US" b="1" dirty="0" err="1" smtClean="0"/>
              <a:t>For”s</a:t>
            </a:r>
            <a:r>
              <a:rPr lang="en-US" b="1" dirty="0" smtClean="0"/>
              <a:t> </a:t>
            </a:r>
            <a:r>
              <a:rPr lang="en-US" dirty="0" smtClean="0"/>
              <a:t>and powerful </a:t>
            </a:r>
            <a:r>
              <a:rPr lang="en-US" b="1" dirty="0" smtClean="0"/>
              <a:t>questions</a:t>
            </a:r>
            <a:r>
              <a:rPr lang="en-US" dirty="0" smtClean="0"/>
              <a:t>.</a:t>
            </a:r>
          </a:p>
          <a:p>
            <a:r>
              <a:rPr lang="en-US" dirty="0" smtClean="0"/>
              <a:t>Look for the power of </a:t>
            </a:r>
            <a:r>
              <a:rPr lang="en-US" b="1" dirty="0" smtClean="0"/>
              <a:t>Short Summaries </a:t>
            </a:r>
            <a:r>
              <a:rPr lang="en-US" dirty="0" smtClean="0"/>
              <a:t>they can put in their scriptures. </a:t>
            </a:r>
            <a:endParaRPr lang="en-US" dirty="0"/>
          </a:p>
        </p:txBody>
      </p:sp>
    </p:spTree>
    <p:extLst>
      <p:ext uri="{BB962C8B-B14F-4D97-AF65-F5344CB8AC3E}">
        <p14:creationId xmlns:p14="http://schemas.microsoft.com/office/powerpoint/2010/main" val="2150374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Moroni worked on first</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smtClean="0"/>
              <a:t>Alma 48:7 </a:t>
            </a:r>
            <a:r>
              <a:rPr lang="en-US" dirty="0"/>
              <a:t>Now it came to pass that while Amalickiah had thus been obtaining power by fraud and deceit, Moroni, on the other hand, had been preparing the minds of the people to be faithful unto the Lord their God</a:t>
            </a:r>
            <a:r>
              <a:rPr lang="en-US" dirty="0" smtClean="0"/>
              <a:t>.</a:t>
            </a:r>
            <a:endParaRPr lang="en-US" dirty="0"/>
          </a:p>
          <a:p>
            <a:pPr marL="0" indent="0">
              <a:buNone/>
            </a:pPr>
            <a:r>
              <a:rPr lang="en-US" b="1" dirty="0"/>
              <a:t> 8 </a:t>
            </a:r>
            <a:r>
              <a:rPr lang="en-US" dirty="0"/>
              <a:t>Yea, he had been strengthening the armies of the Nephites, and erecting small forts, or places of </a:t>
            </a:r>
            <a:r>
              <a:rPr lang="en-US" dirty="0" smtClean="0"/>
              <a:t>resort…</a:t>
            </a:r>
            <a:endParaRPr lang="en-US" dirty="0"/>
          </a:p>
        </p:txBody>
      </p:sp>
      <p:sp>
        <p:nvSpPr>
          <p:cNvPr id="4" name="TextBox 3"/>
          <p:cNvSpPr txBox="1"/>
          <p:nvPr/>
        </p:nvSpPr>
        <p:spPr>
          <a:xfrm>
            <a:off x="304800" y="838200"/>
            <a:ext cx="4724400" cy="461665"/>
          </a:xfrm>
          <a:prstGeom prst="rect">
            <a:avLst/>
          </a:prstGeom>
          <a:noFill/>
        </p:spPr>
        <p:txBody>
          <a:bodyPr wrap="square" rtlCol="0">
            <a:spAutoFit/>
          </a:bodyPr>
          <a:lstStyle/>
          <a:p>
            <a:r>
              <a:rPr lang="en-US" sz="2400" b="1" dirty="0" smtClean="0">
                <a:solidFill>
                  <a:srgbClr val="C00000"/>
                </a:solidFill>
              </a:rPr>
              <a:t>Faith is more important than might. </a:t>
            </a:r>
            <a:endParaRPr lang="en-US" sz="2400" b="1" dirty="0">
              <a:solidFill>
                <a:srgbClr val="C00000"/>
              </a:solidFill>
            </a:endParaRPr>
          </a:p>
        </p:txBody>
      </p:sp>
    </p:spTree>
    <p:extLst>
      <p:ext uri="{BB962C8B-B14F-4D97-AF65-F5344CB8AC3E}">
        <p14:creationId xmlns:p14="http://schemas.microsoft.com/office/powerpoint/2010/main" val="240690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6172200" cy="1143000"/>
          </a:xfrm>
        </p:spPr>
        <p:txBody>
          <a:bodyPr>
            <a:normAutofit fontScale="90000"/>
          </a:bodyPr>
          <a:lstStyle/>
          <a:p>
            <a:r>
              <a:rPr lang="en-US" u="sng" dirty="0" smtClean="0"/>
              <a:t>First message after Sept. 11</a:t>
            </a:r>
            <a:r>
              <a:rPr lang="en-US" u="sng" baseline="30000" dirty="0" smtClean="0"/>
              <a:t>th</a:t>
            </a:r>
            <a:r>
              <a:rPr lang="en-US" u="sng" dirty="0" smtClean="0"/>
              <a:t> attack</a:t>
            </a:r>
            <a:endParaRPr lang="en-US" u="sng" dirty="0"/>
          </a:p>
        </p:txBody>
      </p:sp>
      <p:sp>
        <p:nvSpPr>
          <p:cNvPr id="3" name="Content Placeholder 2"/>
          <p:cNvSpPr>
            <a:spLocks noGrp="1"/>
          </p:cNvSpPr>
          <p:nvPr>
            <p:ph idx="1"/>
          </p:nvPr>
        </p:nvSpPr>
        <p:spPr>
          <a:xfrm>
            <a:off x="2667000" y="1600200"/>
            <a:ext cx="6172200" cy="4525963"/>
          </a:xfrm>
        </p:spPr>
        <p:txBody>
          <a:bodyPr>
            <a:normAutofit fontScale="92500"/>
          </a:bodyPr>
          <a:lstStyle/>
          <a:p>
            <a:pPr marL="0" indent="0">
              <a:buFontTx/>
              <a:buNone/>
              <a:defRPr/>
            </a:pPr>
            <a:r>
              <a:rPr lang="en-US" sz="4400" dirty="0" smtClean="0"/>
              <a:t>"Blessed is the nation whose God is the Lord" (</a:t>
            </a:r>
            <a:r>
              <a:rPr lang="en-US" sz="4400" dirty="0" smtClean="0">
                <a:hlinkClick r:id="rId2"/>
              </a:rPr>
              <a:t>Ps. 33:12</a:t>
            </a:r>
            <a:r>
              <a:rPr lang="en-US" sz="4400" dirty="0" smtClean="0"/>
              <a:t>). Our safety lies in repentance. Our strength comes of obedience to the commandments of God.</a:t>
            </a:r>
          </a:p>
          <a:p>
            <a:pPr marL="0" indent="0" algn="r">
              <a:buFontTx/>
              <a:buNone/>
              <a:defRPr/>
            </a:pPr>
            <a:r>
              <a:rPr lang="en-US" dirty="0" smtClean="0"/>
              <a:t>-Gordon B Hinckley Oct. 2001 </a:t>
            </a:r>
            <a:endParaRPr lang="en-US" dirty="0"/>
          </a:p>
        </p:txBody>
      </p:sp>
      <p:pic>
        <p:nvPicPr>
          <p:cNvPr id="26627" name="Picture 2" descr="President Gordon B. Hinckley"/>
          <p:cNvPicPr>
            <a:picLocks noChangeAspect="1" noChangeArrowheads="1"/>
          </p:cNvPicPr>
          <p:nvPr/>
        </p:nvPicPr>
        <p:blipFill>
          <a:blip r:embed="rId3" cstate="print"/>
          <a:srcRect/>
          <a:stretch>
            <a:fillRect/>
          </a:stretch>
        </p:blipFill>
        <p:spPr bwMode="auto">
          <a:xfrm>
            <a:off x="304800" y="381000"/>
            <a:ext cx="2209800" cy="2762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we can compare these fortifications to. </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dirty="0"/>
              <a:t> </a:t>
            </a:r>
            <a:r>
              <a:rPr lang="en-US" b="1" dirty="0" smtClean="0"/>
              <a:t>Alma 48:8</a:t>
            </a:r>
            <a:r>
              <a:rPr lang="en-US" dirty="0"/>
              <a:t> Yea, he had been strengthening the armies of the Nephites, and erecting small forts, or places of resort; throwing up banks of earth round about to enclose his armies, and also building walls of stone to encircle them about, round about their cities and the borders of their lands; yea, all round about the land.</a:t>
            </a:r>
          </a:p>
        </p:txBody>
      </p:sp>
    </p:spTree>
    <p:extLst>
      <p:ext uri="{BB962C8B-B14F-4D97-AF65-F5344CB8AC3E}">
        <p14:creationId xmlns:p14="http://schemas.microsoft.com/office/powerpoint/2010/main" val="2406905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restoredcovenant.org/images/tikal.gif"/>
          <p:cNvPicPr>
            <a:picLocks noChangeAspect="1" noChangeArrowheads="1"/>
          </p:cNvPicPr>
          <p:nvPr/>
        </p:nvPicPr>
        <p:blipFill>
          <a:blip r:embed="rId2" cstate="print"/>
          <a:srcRect/>
          <a:stretch>
            <a:fillRect/>
          </a:stretch>
        </p:blipFill>
        <p:spPr bwMode="auto">
          <a:xfrm>
            <a:off x="0" y="0"/>
            <a:ext cx="4495800" cy="2524125"/>
          </a:xfrm>
          <a:prstGeom prst="rect">
            <a:avLst/>
          </a:prstGeom>
          <a:noFill/>
          <a:ln w="9525">
            <a:noFill/>
            <a:miter lim="800000"/>
            <a:headEnd/>
            <a:tailEnd/>
          </a:ln>
        </p:spPr>
      </p:pic>
      <p:pic>
        <p:nvPicPr>
          <p:cNvPr id="28675" name="Picture 4" descr="http://www.restoredcovenant.org/images/fort.jpg"/>
          <p:cNvPicPr>
            <a:picLocks noChangeAspect="1" noChangeArrowheads="1"/>
          </p:cNvPicPr>
          <p:nvPr/>
        </p:nvPicPr>
        <p:blipFill>
          <a:blip r:embed="rId3" cstate="print"/>
          <a:srcRect/>
          <a:stretch>
            <a:fillRect/>
          </a:stretch>
        </p:blipFill>
        <p:spPr bwMode="auto">
          <a:xfrm>
            <a:off x="2738438" y="3276600"/>
            <a:ext cx="6405562" cy="3581400"/>
          </a:xfrm>
          <a:prstGeom prst="rect">
            <a:avLst/>
          </a:prstGeom>
          <a:noFill/>
          <a:ln w="9525">
            <a:noFill/>
            <a:miter lim="800000"/>
            <a:headEnd/>
            <a:tailEnd/>
          </a:ln>
        </p:spPr>
      </p:pic>
      <p:pic>
        <p:nvPicPr>
          <p:cNvPr id="28676" name="Picture 6" descr="Becan"/>
          <p:cNvPicPr>
            <a:picLocks noChangeAspect="1" noChangeArrowheads="1"/>
          </p:cNvPicPr>
          <p:nvPr/>
        </p:nvPicPr>
        <p:blipFill>
          <a:blip r:embed="rId4" cstate="print"/>
          <a:srcRect/>
          <a:stretch>
            <a:fillRect/>
          </a:stretch>
        </p:blipFill>
        <p:spPr bwMode="auto">
          <a:xfrm>
            <a:off x="0" y="3249613"/>
            <a:ext cx="2971800" cy="3608387"/>
          </a:xfrm>
          <a:prstGeom prst="rect">
            <a:avLst/>
          </a:prstGeom>
          <a:noFill/>
          <a:ln w="9525">
            <a:noFill/>
            <a:miter lim="800000"/>
            <a:headEnd/>
            <a:tailEnd/>
          </a:ln>
        </p:spPr>
      </p:pic>
      <p:sp>
        <p:nvSpPr>
          <p:cNvPr id="28677" name="TextBox 4"/>
          <p:cNvSpPr txBox="1">
            <a:spLocks noChangeArrowheads="1"/>
          </p:cNvSpPr>
          <p:nvPr/>
        </p:nvSpPr>
        <p:spPr bwMode="auto">
          <a:xfrm>
            <a:off x="5257800" y="0"/>
            <a:ext cx="3886200" cy="3939540"/>
          </a:xfrm>
          <a:prstGeom prst="rect">
            <a:avLst/>
          </a:prstGeom>
          <a:noFill/>
          <a:ln w="9525">
            <a:noFill/>
            <a:miter lim="800000"/>
            <a:headEnd/>
            <a:tailEnd/>
          </a:ln>
        </p:spPr>
        <p:txBody>
          <a:bodyPr>
            <a:spAutoFit/>
          </a:bodyPr>
          <a:lstStyle/>
          <a:p>
            <a:r>
              <a:rPr lang="en-US" sz="1200" dirty="0"/>
              <a:t>The width of the ditch varies from 12 to 27 meters with an average of 16 meters (52.5 feet). The average depth is 5.3 meters or about 17.4 feet. Webster (1976: 88) states: "To judge from the bedrock outcrops which are still visible, the sides of the trough must have been vertical or near vertical, steep enough to keep attackers from clambering up them." It would not have been possible to get out of the ditch without a ladder.</a:t>
            </a:r>
          </a:p>
          <a:p>
            <a:r>
              <a:rPr lang="en-US" sz="1200" dirty="0"/>
              <a:t>The minimum width of the bank above the ditch is 10 meters (32.8 feet). In many places, it is wider. The average height is estimated to have been about 5 feet, Webster indicates that an attacker In the bottom of the ditch would have had to scale a height of about 37 feet to reach the top of the bank. Webster believes there were wooden palisades on top of the bank. He states: "I suspect that a palisade may well have existed but that all traces of it have been obliterated. About the only remaining evidence would be a line of post holes or soil discolorations along the outer edge of the embankment. </a:t>
            </a:r>
            <a:r>
              <a:rPr lang="en-US" sz="1100" dirty="0"/>
              <a:t/>
            </a:r>
            <a:br>
              <a:rPr lang="en-US" sz="1100" dirty="0"/>
            </a:br>
            <a:endParaRPr lang="en-US" sz="1100" dirty="0"/>
          </a:p>
          <a:p>
            <a:endParaRPr lang="en-US"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fairlds.org/DNA_Evidence_for_Book_of_Mormon_Geography/DEBMG0503.jpg"/>
          <p:cNvPicPr>
            <a:picLocks noChangeAspect="1" noChangeArrowheads="1"/>
          </p:cNvPicPr>
          <p:nvPr/>
        </p:nvPicPr>
        <p:blipFill>
          <a:blip r:embed="rId2" cstate="print"/>
          <a:srcRect/>
          <a:stretch>
            <a:fillRect/>
          </a:stretch>
        </p:blipFill>
        <p:spPr bwMode="auto">
          <a:xfrm>
            <a:off x="0" y="0"/>
            <a:ext cx="82819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we can compare these fortifications to. </a:t>
            </a:r>
            <a:endParaRPr lang="en-US" sz="3600" dirty="0"/>
          </a:p>
        </p:txBody>
      </p:sp>
      <p:sp>
        <p:nvSpPr>
          <p:cNvPr id="3" name="Content Placeholder 2"/>
          <p:cNvSpPr>
            <a:spLocks noGrp="1"/>
          </p:cNvSpPr>
          <p:nvPr>
            <p:ph idx="1"/>
          </p:nvPr>
        </p:nvSpPr>
        <p:spPr>
          <a:xfrm>
            <a:off x="457200" y="1447800"/>
            <a:ext cx="8229600" cy="5181600"/>
          </a:xfrm>
        </p:spPr>
        <p:txBody>
          <a:bodyPr>
            <a:normAutofit fontScale="92500"/>
          </a:bodyPr>
          <a:lstStyle/>
          <a:p>
            <a:pPr marL="0" indent="0">
              <a:buNone/>
            </a:pPr>
            <a:r>
              <a:rPr lang="en-US" dirty="0"/>
              <a:t> </a:t>
            </a:r>
            <a:r>
              <a:rPr lang="en-US" b="1" dirty="0" smtClean="0"/>
              <a:t>Alma 48:8</a:t>
            </a:r>
            <a:r>
              <a:rPr lang="en-US" dirty="0"/>
              <a:t> Yea, he had been strengthening the armies of the Nephites, and erecting small forts, or places of resort; throwing up banks of earth round about to enclose his armies, and also building walls of stone to encircle them about, round about their cities and the borders of their lands; yea, all round about the land</a:t>
            </a:r>
            <a:r>
              <a:rPr lang="en-US" dirty="0" smtClean="0"/>
              <a:t>.</a:t>
            </a:r>
            <a:endParaRPr lang="en-US" dirty="0"/>
          </a:p>
          <a:p>
            <a:r>
              <a:rPr lang="en-US" u="sng" dirty="0" smtClean="0"/>
              <a:t>Armor on soldiers = Personal Spiritual Protection </a:t>
            </a:r>
          </a:p>
          <a:p>
            <a:r>
              <a:rPr lang="en-US" u="sng" dirty="0" smtClean="0"/>
              <a:t>Fortify cities </a:t>
            </a:r>
            <a:r>
              <a:rPr lang="en-US" dirty="0" smtClean="0"/>
              <a:t>= </a:t>
            </a:r>
          </a:p>
          <a:p>
            <a:r>
              <a:rPr lang="en-US" dirty="0" smtClean="0"/>
              <a:t>How do we fortify families? </a:t>
            </a:r>
            <a:endParaRPr lang="en-US" dirty="0"/>
          </a:p>
        </p:txBody>
      </p:sp>
      <p:sp>
        <p:nvSpPr>
          <p:cNvPr id="4" name="TextBox 3"/>
          <p:cNvSpPr txBox="1"/>
          <p:nvPr/>
        </p:nvSpPr>
        <p:spPr>
          <a:xfrm>
            <a:off x="304800" y="914400"/>
            <a:ext cx="8305800" cy="461665"/>
          </a:xfrm>
          <a:prstGeom prst="rect">
            <a:avLst/>
          </a:prstGeom>
          <a:noFill/>
        </p:spPr>
        <p:txBody>
          <a:bodyPr wrap="square" rtlCol="0">
            <a:spAutoFit/>
          </a:bodyPr>
          <a:lstStyle/>
          <a:p>
            <a:r>
              <a:rPr lang="en-US" sz="2400" b="1" dirty="0" smtClean="0">
                <a:solidFill>
                  <a:srgbClr val="C00000"/>
                </a:solidFill>
              </a:rPr>
              <a:t>Fortify Families by: FHE, Family Prayer, Scripture Study… </a:t>
            </a:r>
            <a:endParaRPr lang="en-US" sz="2400" b="1" dirty="0">
              <a:solidFill>
                <a:srgbClr val="C00000"/>
              </a:solidFill>
            </a:endParaRPr>
          </a:p>
        </p:txBody>
      </p:sp>
    </p:spTree>
    <p:extLst>
      <p:ext uri="{BB962C8B-B14F-4D97-AF65-F5344CB8AC3E}">
        <p14:creationId xmlns:p14="http://schemas.microsoft.com/office/powerpoint/2010/main" val="190464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Underline what made Moroni great</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a:t> </a:t>
            </a:r>
            <a:r>
              <a:rPr lang="en-US" b="1" dirty="0" smtClean="0"/>
              <a:t>Alma 48:11-13, 17 </a:t>
            </a:r>
            <a:r>
              <a:rPr lang="en-US" dirty="0" smtClean="0"/>
              <a:t>Qualities of Captain Moroni.</a:t>
            </a:r>
          </a:p>
          <a:p>
            <a:pPr marL="0" indent="0">
              <a:buNone/>
            </a:pPr>
            <a:r>
              <a:rPr lang="en-US" dirty="0" smtClean="0"/>
              <a:t>List and make a goal how to be more like him. </a:t>
            </a:r>
          </a:p>
          <a:p>
            <a:pPr marL="0" indent="0">
              <a:buNone/>
            </a:pPr>
            <a:r>
              <a:rPr lang="en-US" dirty="0" smtClean="0"/>
              <a:t>YMYW Theme. D&amp;C 58:26-29 </a:t>
            </a:r>
            <a:endParaRPr lang="en-US"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A Real Man</a:t>
            </a:r>
            <a:endParaRPr lang="en-US" sz="2400" b="1" dirty="0">
              <a:solidFill>
                <a:srgbClr val="C00000"/>
              </a:solidFill>
            </a:endParaRPr>
          </a:p>
        </p:txBody>
      </p:sp>
    </p:spTree>
    <p:extLst>
      <p:ext uri="{BB962C8B-B14F-4D97-AF65-F5344CB8AC3E}">
        <p14:creationId xmlns:p14="http://schemas.microsoft.com/office/powerpoint/2010/main" val="65397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Moroni wisely did</a:t>
            </a:r>
            <a:endParaRPr lang="en-US" sz="3600" dirty="0"/>
          </a:p>
        </p:txBody>
      </p:sp>
      <p:sp>
        <p:nvSpPr>
          <p:cNvPr id="3" name="Content Placeholder 2"/>
          <p:cNvSpPr>
            <a:spLocks noGrp="1"/>
          </p:cNvSpPr>
          <p:nvPr>
            <p:ph idx="1"/>
          </p:nvPr>
        </p:nvSpPr>
        <p:spPr>
          <a:xfrm>
            <a:off x="457200" y="1447800"/>
            <a:ext cx="8229600" cy="5181600"/>
          </a:xfrm>
        </p:spPr>
        <p:txBody>
          <a:bodyPr>
            <a:normAutofit fontScale="85000" lnSpcReduction="20000"/>
          </a:bodyPr>
          <a:lstStyle/>
          <a:p>
            <a:pPr marL="0" indent="0">
              <a:buNone/>
            </a:pPr>
            <a:r>
              <a:rPr lang="en-US" b="1" dirty="0" smtClean="0"/>
              <a:t>Alma 49:3 </a:t>
            </a:r>
            <a:r>
              <a:rPr lang="en-US" dirty="0"/>
              <a:t>Behold, I said that the city of Ammonihah had been rebuilt. I say unto you, yea, that it was in part rebuilt; and because the Lamanites had destroyed it once because of the iniquity of the people, they supposed that it would again become an easy prey for them</a:t>
            </a:r>
            <a:r>
              <a:rPr lang="en-US" dirty="0" smtClean="0"/>
              <a:t>.</a:t>
            </a:r>
            <a:endParaRPr lang="en-US" dirty="0"/>
          </a:p>
          <a:p>
            <a:pPr marL="0" indent="0">
              <a:buNone/>
            </a:pPr>
            <a:r>
              <a:rPr lang="en-US" b="1" dirty="0"/>
              <a:t> 4 </a:t>
            </a:r>
            <a:r>
              <a:rPr lang="en-US" dirty="0"/>
              <a:t>But behold, how great was their disappointment; for behold, the Nephites had dug up a ridge of earth round about them, which was so high that the Lamanites could not cast their stones and their arrows at them that they might take effect, neither could they come upon them save it was by their place of entrance</a:t>
            </a:r>
            <a:r>
              <a:rPr lang="en-US" dirty="0" smtClean="0"/>
              <a:t>.</a:t>
            </a:r>
            <a:endParaRPr lang="en-US" dirty="0"/>
          </a:p>
          <a:p>
            <a:pPr marL="0" indent="0">
              <a:buNone/>
            </a:pPr>
            <a:r>
              <a:rPr lang="en-US" b="1" dirty="0"/>
              <a:t> 5 </a:t>
            </a:r>
            <a:r>
              <a:rPr lang="en-US" dirty="0"/>
              <a:t>Now at this time the chief captains of the Lamanites were astonished exceedingly, because of the wisdom of the Nephites in preparing their places of security.</a:t>
            </a:r>
          </a:p>
        </p:txBody>
      </p:sp>
      <p:sp>
        <p:nvSpPr>
          <p:cNvPr id="4" name="TextBox 3"/>
          <p:cNvSpPr txBox="1"/>
          <p:nvPr/>
        </p:nvSpPr>
        <p:spPr>
          <a:xfrm>
            <a:off x="304800" y="838200"/>
            <a:ext cx="7772400" cy="461665"/>
          </a:xfrm>
          <a:prstGeom prst="rect">
            <a:avLst/>
          </a:prstGeom>
          <a:noFill/>
        </p:spPr>
        <p:txBody>
          <a:bodyPr wrap="square" rtlCol="0">
            <a:spAutoFit/>
          </a:bodyPr>
          <a:lstStyle/>
          <a:p>
            <a:r>
              <a:rPr lang="en-US" sz="2400" b="1" dirty="0" smtClean="0">
                <a:solidFill>
                  <a:srgbClr val="C00000"/>
                </a:solidFill>
              </a:rPr>
              <a:t>Put greatest boundaries around biggest weakness.   </a:t>
            </a:r>
            <a:endParaRPr lang="en-US" sz="2400" b="1" dirty="0">
              <a:solidFill>
                <a:srgbClr val="C00000"/>
              </a:solidFill>
            </a:endParaRPr>
          </a:p>
        </p:txBody>
      </p:sp>
    </p:spTree>
    <p:extLst>
      <p:ext uri="{BB962C8B-B14F-4D97-AF65-F5344CB8AC3E}">
        <p14:creationId xmlns:p14="http://schemas.microsoft.com/office/powerpoint/2010/main" val="65397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lesson about Satan</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smtClean="0"/>
              <a:t>Alma 49:6</a:t>
            </a:r>
            <a:r>
              <a:rPr lang="en-US" dirty="0"/>
              <a:t> Now the leaders of the Lamanites had supposed, because of the greatness of their numbers, yea, they supposed that they should be privileged to come upon them as they had hitherto done; yea, and they had also prepared themselves with shields, and with breastplates; and they had also prepared themselves with garments of skins, yea, very thick garments to cover their nakedness</a:t>
            </a:r>
            <a:r>
              <a:rPr lang="en-US" dirty="0" smtClean="0"/>
              <a:t>.</a:t>
            </a:r>
          </a:p>
          <a:p>
            <a:pPr marL="0" indent="0">
              <a:buNone/>
            </a:pPr>
            <a:r>
              <a:rPr lang="en-US" b="1" dirty="0" smtClean="0"/>
              <a:t>Alma 50:1-6 further strengthening </a:t>
            </a:r>
            <a:endParaRPr lang="en-US" b="1"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Satan is getting more skillful </a:t>
            </a:r>
            <a:endParaRPr lang="en-US" sz="2400" b="1" dirty="0">
              <a:solidFill>
                <a:srgbClr val="C00000"/>
              </a:solidFill>
            </a:endParaRPr>
          </a:p>
        </p:txBody>
      </p:sp>
      <p:sp>
        <p:nvSpPr>
          <p:cNvPr id="5" name="TextBox 4"/>
          <p:cNvSpPr txBox="1"/>
          <p:nvPr/>
        </p:nvSpPr>
        <p:spPr>
          <a:xfrm>
            <a:off x="4495800" y="838200"/>
            <a:ext cx="4495800" cy="461665"/>
          </a:xfrm>
          <a:prstGeom prst="rect">
            <a:avLst/>
          </a:prstGeom>
          <a:noFill/>
        </p:spPr>
        <p:txBody>
          <a:bodyPr wrap="square" rtlCol="0">
            <a:spAutoFit/>
          </a:bodyPr>
          <a:lstStyle/>
          <a:p>
            <a:r>
              <a:rPr lang="en-US" sz="2400" b="1" dirty="0" smtClean="0">
                <a:solidFill>
                  <a:srgbClr val="C00000"/>
                </a:solidFill>
              </a:rPr>
              <a:t>We must keep fortifying our lives</a:t>
            </a:r>
            <a:endParaRPr lang="en-US" sz="2400" b="1" dirty="0">
              <a:solidFill>
                <a:srgbClr val="C00000"/>
              </a:solidFill>
            </a:endParaRPr>
          </a:p>
        </p:txBody>
      </p:sp>
    </p:spTree>
    <p:extLst>
      <p:ext uri="{BB962C8B-B14F-4D97-AF65-F5344CB8AC3E}">
        <p14:creationId xmlns:p14="http://schemas.microsoft.com/office/powerpoint/2010/main" val="65397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what Moroni wisely did.</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a:t> </a:t>
            </a:r>
            <a:r>
              <a:rPr lang="en-US" b="1" dirty="0" smtClean="0"/>
              <a:t>Alma 50:7 </a:t>
            </a:r>
            <a:r>
              <a:rPr lang="en-US" dirty="0"/>
              <a:t>And it came to pass that Moroni caused that his armies should go forth into the east wilderness; yea, and they went forth and drove all the Lamanites who were in the east wilderness into their own lands, which were south of the land of Zarahemla</a:t>
            </a:r>
            <a:r>
              <a:rPr lang="en-US" dirty="0" smtClean="0"/>
              <a:t>.</a:t>
            </a:r>
            <a:endParaRPr lang="en-US" dirty="0"/>
          </a:p>
          <a:p>
            <a:pPr marL="0" indent="0">
              <a:buNone/>
            </a:pPr>
            <a:r>
              <a:rPr lang="en-US" b="1" dirty="0"/>
              <a:t> 8 </a:t>
            </a:r>
            <a:r>
              <a:rPr lang="en-US" dirty="0"/>
              <a:t>And the land of Nephi did run in a straight course from the east sea to the west.</a:t>
            </a:r>
          </a:p>
        </p:txBody>
      </p:sp>
      <p:sp>
        <p:nvSpPr>
          <p:cNvPr id="4" name="TextBox 3"/>
          <p:cNvSpPr txBox="1"/>
          <p:nvPr/>
        </p:nvSpPr>
        <p:spPr>
          <a:xfrm>
            <a:off x="304800" y="838200"/>
            <a:ext cx="7848600" cy="461665"/>
          </a:xfrm>
          <a:prstGeom prst="rect">
            <a:avLst/>
          </a:prstGeom>
          <a:noFill/>
        </p:spPr>
        <p:txBody>
          <a:bodyPr wrap="square" rtlCol="0">
            <a:spAutoFit/>
          </a:bodyPr>
          <a:lstStyle/>
          <a:p>
            <a:r>
              <a:rPr lang="en-US" sz="2400" b="1" dirty="0" smtClean="0">
                <a:solidFill>
                  <a:srgbClr val="C00000"/>
                </a:solidFill>
              </a:rPr>
              <a:t>Don’t let sin campout at home (bad Media)</a:t>
            </a:r>
            <a:endParaRPr lang="en-US" sz="2400" b="1" dirty="0">
              <a:solidFill>
                <a:srgbClr val="C00000"/>
              </a:solidFill>
            </a:endParaRPr>
          </a:p>
        </p:txBody>
      </p:sp>
    </p:spTree>
    <p:extLst>
      <p:ext uri="{BB962C8B-B14F-4D97-AF65-F5344CB8AC3E}">
        <p14:creationId xmlns:p14="http://schemas.microsoft.com/office/powerpoint/2010/main" val="135950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how the wicked leader used anger</a:t>
            </a:r>
            <a:endParaRPr lang="en-US" sz="3600" dirty="0"/>
          </a:p>
        </p:txBody>
      </p:sp>
      <p:sp>
        <p:nvSpPr>
          <p:cNvPr id="3" name="Content Placeholder 2"/>
          <p:cNvSpPr>
            <a:spLocks noGrp="1"/>
          </p:cNvSpPr>
          <p:nvPr>
            <p:ph idx="1"/>
          </p:nvPr>
        </p:nvSpPr>
        <p:spPr>
          <a:xfrm>
            <a:off x="457200" y="1447800"/>
            <a:ext cx="8229600" cy="5181600"/>
          </a:xfrm>
        </p:spPr>
        <p:txBody>
          <a:bodyPr>
            <a:normAutofit fontScale="85000" lnSpcReduction="10000"/>
          </a:bodyPr>
          <a:lstStyle/>
          <a:p>
            <a:pPr marL="0" indent="0">
              <a:buNone/>
            </a:pPr>
            <a:r>
              <a:rPr lang="en-US" b="1" dirty="0" smtClean="0"/>
              <a:t>Alma 43:7</a:t>
            </a:r>
            <a:r>
              <a:rPr lang="en-US" dirty="0"/>
              <a:t> Now this he did that he might preserve their hatred towards the Nephites, that he might bring them into subjection to the accomplishment of his designs.</a:t>
            </a:r>
          </a:p>
          <a:p>
            <a:pPr marL="0" indent="0">
              <a:buNone/>
            </a:pPr>
            <a:r>
              <a:rPr lang="en-US" b="1" dirty="0"/>
              <a:t> 8</a:t>
            </a:r>
            <a:r>
              <a:rPr lang="en-US" dirty="0"/>
              <a:t> For behold, his designs were to stir up the Lamanites to anger against the Nephites; this he did that he might usurp great power over them, and also that he might gain power over the Nephites by bringing them into bondage</a:t>
            </a:r>
            <a:r>
              <a:rPr lang="en-US" dirty="0" smtClean="0"/>
              <a:t>.</a:t>
            </a:r>
          </a:p>
          <a:p>
            <a:pPr marL="0" indent="0">
              <a:buNone/>
            </a:pPr>
            <a:r>
              <a:rPr lang="en-US" b="1" dirty="0"/>
              <a:t>Alma </a:t>
            </a:r>
            <a:r>
              <a:rPr lang="en-US" b="1" dirty="0" smtClean="0"/>
              <a:t>48:3</a:t>
            </a:r>
            <a:r>
              <a:rPr lang="en-US" b="1" dirty="0"/>
              <a:t> </a:t>
            </a:r>
            <a:r>
              <a:rPr lang="en-US" dirty="0"/>
              <a:t>Therefore he had accomplished his design, for he had hardened the hearts of the Lamanites and blinded their minds, and stirred them up to anger, insomuch that he had gathered together a numerous host to go to battle against the Nephites</a:t>
            </a:r>
            <a:r>
              <a:rPr lang="en-US" dirty="0" smtClean="0"/>
              <a:t>.</a:t>
            </a:r>
            <a:endParaRPr lang="en-US" dirty="0"/>
          </a:p>
        </p:txBody>
      </p:sp>
    </p:spTree>
    <p:extLst>
      <p:ext uri="{BB962C8B-B14F-4D97-AF65-F5344CB8AC3E}">
        <p14:creationId xmlns:p14="http://schemas.microsoft.com/office/powerpoint/2010/main" val="3716482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the role of work</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r>
              <a:rPr lang="en-US" b="1" dirty="0" smtClean="0"/>
              <a:t>Alma 50:13-14 </a:t>
            </a:r>
            <a:r>
              <a:rPr lang="en-US" dirty="0" smtClean="0"/>
              <a:t>starting of new cities</a:t>
            </a:r>
          </a:p>
          <a:p>
            <a:r>
              <a:rPr lang="en-US" b="1" dirty="0" smtClean="0"/>
              <a:t>Alma 50:23</a:t>
            </a:r>
            <a:r>
              <a:rPr lang="en-US" dirty="0"/>
              <a:t> But behold there never was a happier time among the people of Nephi, since the days of Nephi, than in the days of Moroni, yea, even at this time, in the twenty and first year of the reign of the judges.</a:t>
            </a:r>
          </a:p>
          <a:p>
            <a:r>
              <a:rPr lang="en-US" b="1" dirty="0" smtClean="0"/>
              <a:t>Alma 53:5 </a:t>
            </a:r>
            <a:r>
              <a:rPr lang="en-US" dirty="0" smtClean="0"/>
              <a:t>Best trick to guard the Lamanites.</a:t>
            </a:r>
            <a:endParaRPr lang="en-US" b="1"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Hard work is a blessing.</a:t>
            </a:r>
            <a:endParaRPr lang="en-US" sz="2400" b="1" dirty="0">
              <a:solidFill>
                <a:srgbClr val="C00000"/>
              </a:solidFill>
            </a:endParaRPr>
          </a:p>
        </p:txBody>
      </p:sp>
      <p:sp>
        <p:nvSpPr>
          <p:cNvPr id="5" name="TextBox 4"/>
          <p:cNvSpPr txBox="1"/>
          <p:nvPr/>
        </p:nvSpPr>
        <p:spPr>
          <a:xfrm>
            <a:off x="4648200" y="838200"/>
            <a:ext cx="4267200" cy="461665"/>
          </a:xfrm>
          <a:prstGeom prst="rect">
            <a:avLst/>
          </a:prstGeom>
          <a:noFill/>
        </p:spPr>
        <p:txBody>
          <a:bodyPr wrap="square" rtlCol="0">
            <a:spAutoFit/>
          </a:bodyPr>
          <a:lstStyle/>
          <a:p>
            <a:r>
              <a:rPr lang="en-US" sz="2400" b="1" dirty="0" smtClean="0">
                <a:solidFill>
                  <a:srgbClr val="C00000"/>
                </a:solidFill>
              </a:rPr>
              <a:t>Industrious = Happiness </a:t>
            </a:r>
            <a:endParaRPr lang="en-US" sz="2400" b="1" dirty="0">
              <a:solidFill>
                <a:srgbClr val="C00000"/>
              </a:solidFill>
            </a:endParaRPr>
          </a:p>
        </p:txBody>
      </p:sp>
    </p:spTree>
    <p:extLst>
      <p:ext uri="{BB962C8B-B14F-4D97-AF65-F5344CB8AC3E}">
        <p14:creationId xmlns:p14="http://schemas.microsoft.com/office/powerpoint/2010/main" val="135950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Skills of the day:</a:t>
            </a:r>
            <a:endParaRPr lang="en-US" dirty="0"/>
          </a:p>
        </p:txBody>
      </p:sp>
      <p:sp>
        <p:nvSpPr>
          <p:cNvPr id="3" name="Content Placeholder 2"/>
          <p:cNvSpPr>
            <a:spLocks noGrp="1"/>
          </p:cNvSpPr>
          <p:nvPr>
            <p:ph idx="1"/>
          </p:nvPr>
        </p:nvSpPr>
        <p:spPr/>
        <p:txBody>
          <a:bodyPr/>
          <a:lstStyle/>
          <a:p>
            <a:r>
              <a:rPr lang="en-US" dirty="0" smtClean="0"/>
              <a:t>Look for how quickly we can get to the principle and how this would let you cover many chapters quickly.</a:t>
            </a:r>
          </a:p>
          <a:p>
            <a:r>
              <a:rPr lang="en-US" dirty="0" smtClean="0"/>
              <a:t>Look for the power of </a:t>
            </a:r>
            <a:r>
              <a:rPr lang="en-US" b="1" dirty="0" smtClean="0"/>
              <a:t>“Look </a:t>
            </a:r>
            <a:r>
              <a:rPr lang="en-US" b="1" dirty="0" err="1" smtClean="0"/>
              <a:t>For”s</a:t>
            </a:r>
            <a:r>
              <a:rPr lang="en-US" b="1" dirty="0" smtClean="0"/>
              <a:t> </a:t>
            </a:r>
            <a:r>
              <a:rPr lang="en-US" dirty="0" smtClean="0"/>
              <a:t>and powerful </a:t>
            </a:r>
            <a:r>
              <a:rPr lang="en-US" b="1" dirty="0" smtClean="0"/>
              <a:t>questions</a:t>
            </a:r>
            <a:r>
              <a:rPr lang="en-US" dirty="0" smtClean="0"/>
              <a:t>.</a:t>
            </a:r>
          </a:p>
          <a:p>
            <a:r>
              <a:rPr lang="en-US" dirty="0" smtClean="0"/>
              <a:t>Look for the power of </a:t>
            </a:r>
            <a:r>
              <a:rPr lang="en-US" b="1" dirty="0" smtClean="0"/>
              <a:t>Short Summaries </a:t>
            </a:r>
            <a:r>
              <a:rPr lang="en-US" dirty="0" smtClean="0"/>
              <a:t>they can put in their scriptures. </a:t>
            </a:r>
            <a:endParaRPr lang="en-US" dirty="0"/>
          </a:p>
        </p:txBody>
      </p:sp>
    </p:spTree>
    <p:extLst>
      <p:ext uri="{BB962C8B-B14F-4D97-AF65-F5344CB8AC3E}">
        <p14:creationId xmlns:p14="http://schemas.microsoft.com/office/powerpoint/2010/main" val="21503743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endParaRPr lang="en-US" smtClean="0"/>
          </a:p>
        </p:txBody>
      </p:sp>
      <p:pic>
        <p:nvPicPr>
          <p:cNvPr id="25603" name="Picture 4" descr="http://www.lds.org/images/Magazines/Liahona/Archive/liahonlp.nfo:o:130f.jpg"/>
          <p:cNvPicPr>
            <a:picLocks noChangeAspect="1" noChangeArrowheads="1"/>
          </p:cNvPicPr>
          <p:nvPr/>
        </p:nvPicPr>
        <p:blipFill>
          <a:blip r:embed="rId2" cstate="print"/>
          <a:srcRect/>
          <a:stretch>
            <a:fillRect/>
          </a:stretch>
        </p:blipFill>
        <p:spPr bwMode="auto">
          <a:xfrm>
            <a:off x="0" y="457200"/>
            <a:ext cx="9144000" cy="5059363"/>
          </a:xfrm>
          <a:prstGeom prst="rect">
            <a:avLst/>
          </a:prstGeom>
          <a:noFill/>
          <a:ln w="9525">
            <a:noFill/>
            <a:miter lim="800000"/>
            <a:headEnd/>
            <a:tailEnd/>
          </a:ln>
        </p:spPr>
      </p:pic>
      <p:sp>
        <p:nvSpPr>
          <p:cNvPr id="25604" name="Title 1"/>
          <p:cNvSpPr>
            <a:spLocks noGrp="1"/>
          </p:cNvSpPr>
          <p:nvPr>
            <p:ph type="title"/>
          </p:nvPr>
        </p:nvSpPr>
        <p:spPr>
          <a:xfrm>
            <a:off x="2971800" y="457200"/>
            <a:ext cx="5943600" cy="1143000"/>
          </a:xfrm>
        </p:spPr>
        <p:txBody>
          <a:bodyPr>
            <a:normAutofit fontScale="90000"/>
          </a:bodyPr>
          <a:lstStyle/>
          <a:p>
            <a:r>
              <a:rPr lang="en-US" sz="5300" b="1" dirty="0" smtClean="0">
                <a:latin typeface="Papyrus" pitchFamily="66" charset="0"/>
              </a:rPr>
              <a:t>The War Chapters</a:t>
            </a:r>
            <a:r>
              <a:rPr lang="en-US" b="1" dirty="0" smtClean="0">
                <a:latin typeface="Papyrus" pitchFamily="66" charset="0"/>
              </a:rPr>
              <a:t/>
            </a:r>
            <a:br>
              <a:rPr lang="en-US" b="1" dirty="0" smtClean="0">
                <a:latin typeface="Papyrus" pitchFamily="66" charset="0"/>
              </a:rPr>
            </a:br>
            <a:r>
              <a:rPr lang="en-US" sz="3600" b="1" dirty="0" smtClean="0">
                <a:latin typeface="Papyrus" pitchFamily="66" charset="0"/>
              </a:rPr>
              <a:t>Lessons In Spiritual Warfare</a:t>
            </a:r>
            <a:br>
              <a:rPr lang="en-US" sz="3600" b="1" dirty="0" smtClean="0">
                <a:latin typeface="Papyrus" pitchFamily="66" charset="0"/>
              </a:rPr>
            </a:br>
            <a:r>
              <a:rPr lang="en-US" sz="3600" b="1" dirty="0" smtClean="0">
                <a:latin typeface="Papyrus" pitchFamily="66" charset="0"/>
              </a:rPr>
              <a:t>Alma 43-62</a:t>
            </a:r>
          </a:p>
        </p:txBody>
      </p:sp>
    </p:spTree>
    <p:extLst>
      <p:ext uri="{BB962C8B-B14F-4D97-AF65-F5344CB8AC3E}">
        <p14:creationId xmlns:p14="http://schemas.microsoft.com/office/powerpoint/2010/main" val="4248165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how the wicked leader used anger</a:t>
            </a:r>
            <a:endParaRPr lang="en-US" sz="3600" dirty="0"/>
          </a:p>
        </p:txBody>
      </p:sp>
      <p:sp>
        <p:nvSpPr>
          <p:cNvPr id="3" name="Content Placeholder 2"/>
          <p:cNvSpPr>
            <a:spLocks noGrp="1"/>
          </p:cNvSpPr>
          <p:nvPr>
            <p:ph idx="1"/>
          </p:nvPr>
        </p:nvSpPr>
        <p:spPr>
          <a:xfrm>
            <a:off x="457200" y="1447800"/>
            <a:ext cx="8229600" cy="5181600"/>
          </a:xfrm>
        </p:spPr>
        <p:txBody>
          <a:bodyPr>
            <a:normAutofit fontScale="85000" lnSpcReduction="10000"/>
          </a:bodyPr>
          <a:lstStyle/>
          <a:p>
            <a:pPr marL="0" indent="0">
              <a:buNone/>
            </a:pPr>
            <a:r>
              <a:rPr lang="en-US" b="1" dirty="0" smtClean="0"/>
              <a:t>Alma 43:7</a:t>
            </a:r>
            <a:r>
              <a:rPr lang="en-US" dirty="0"/>
              <a:t> Now this he did that he might preserve their </a:t>
            </a:r>
            <a:r>
              <a:rPr lang="en-US" dirty="0">
                <a:solidFill>
                  <a:srgbClr val="C00000"/>
                </a:solidFill>
              </a:rPr>
              <a:t>hatred</a:t>
            </a:r>
            <a:r>
              <a:rPr lang="en-US" dirty="0"/>
              <a:t> towards the Nephites, </a:t>
            </a:r>
            <a:r>
              <a:rPr lang="en-US" dirty="0">
                <a:solidFill>
                  <a:srgbClr val="C00000"/>
                </a:solidFill>
              </a:rPr>
              <a:t>that</a:t>
            </a:r>
            <a:r>
              <a:rPr lang="en-US" dirty="0"/>
              <a:t> he might bring them into </a:t>
            </a:r>
            <a:r>
              <a:rPr lang="en-US" dirty="0">
                <a:solidFill>
                  <a:srgbClr val="C00000"/>
                </a:solidFill>
              </a:rPr>
              <a:t>subjection</a:t>
            </a:r>
            <a:r>
              <a:rPr lang="en-US" dirty="0"/>
              <a:t> to the accomplishment of his designs.</a:t>
            </a:r>
          </a:p>
          <a:p>
            <a:pPr marL="0" indent="0">
              <a:buNone/>
            </a:pPr>
            <a:r>
              <a:rPr lang="en-US" b="1" dirty="0"/>
              <a:t> 8</a:t>
            </a:r>
            <a:r>
              <a:rPr lang="en-US" dirty="0"/>
              <a:t> For behold, his designs were to stir up the Lamanites to </a:t>
            </a:r>
            <a:r>
              <a:rPr lang="en-US" dirty="0">
                <a:solidFill>
                  <a:srgbClr val="C00000"/>
                </a:solidFill>
              </a:rPr>
              <a:t>anger</a:t>
            </a:r>
            <a:r>
              <a:rPr lang="en-US" dirty="0"/>
              <a:t> against the Nephites; this he did </a:t>
            </a:r>
            <a:r>
              <a:rPr lang="en-US" dirty="0">
                <a:solidFill>
                  <a:srgbClr val="C00000"/>
                </a:solidFill>
              </a:rPr>
              <a:t>that</a:t>
            </a:r>
            <a:r>
              <a:rPr lang="en-US" dirty="0"/>
              <a:t> he might usurp great </a:t>
            </a:r>
            <a:r>
              <a:rPr lang="en-US" dirty="0">
                <a:solidFill>
                  <a:srgbClr val="C00000"/>
                </a:solidFill>
              </a:rPr>
              <a:t>power over them</a:t>
            </a:r>
            <a:r>
              <a:rPr lang="en-US" dirty="0"/>
              <a:t>, and also that he might gain power over the Nephites by bringing them into bondage</a:t>
            </a:r>
            <a:r>
              <a:rPr lang="en-US" dirty="0" smtClean="0"/>
              <a:t>.</a:t>
            </a:r>
          </a:p>
          <a:p>
            <a:pPr marL="0" indent="0">
              <a:buNone/>
            </a:pPr>
            <a:r>
              <a:rPr lang="en-US" b="1" dirty="0"/>
              <a:t>Alma </a:t>
            </a:r>
            <a:r>
              <a:rPr lang="en-US" b="1" dirty="0" smtClean="0"/>
              <a:t>48:3</a:t>
            </a:r>
            <a:r>
              <a:rPr lang="en-US" b="1" dirty="0"/>
              <a:t> </a:t>
            </a:r>
            <a:r>
              <a:rPr lang="en-US" dirty="0"/>
              <a:t>Therefore he had accomplished his design, for he had hardened the hearts of the Lamanites and blinded their minds, and stirred them up to anger, insomuch that he had gathered together a numerous host to go to battle against the Nephites</a:t>
            </a:r>
            <a:r>
              <a:rPr lang="en-US" dirty="0" smtClean="0"/>
              <a:t>.</a:t>
            </a:r>
            <a:endParaRPr lang="en-US" dirty="0"/>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Anger Enslaves us</a:t>
            </a:r>
            <a:endParaRPr lang="en-US" sz="2400" b="1" dirty="0">
              <a:solidFill>
                <a:srgbClr val="C00000"/>
              </a:solidFill>
            </a:endParaRPr>
          </a:p>
        </p:txBody>
      </p:sp>
      <p:sp>
        <p:nvSpPr>
          <p:cNvPr id="5" name="TextBox 4"/>
          <p:cNvSpPr txBox="1"/>
          <p:nvPr/>
        </p:nvSpPr>
        <p:spPr>
          <a:xfrm>
            <a:off x="4724400" y="838200"/>
            <a:ext cx="4267200" cy="461665"/>
          </a:xfrm>
          <a:prstGeom prst="rect">
            <a:avLst/>
          </a:prstGeom>
          <a:noFill/>
        </p:spPr>
        <p:txBody>
          <a:bodyPr wrap="square" rtlCol="0">
            <a:spAutoFit/>
          </a:bodyPr>
          <a:lstStyle/>
          <a:p>
            <a:r>
              <a:rPr lang="en-US" sz="2400" b="1" dirty="0" smtClean="0">
                <a:solidFill>
                  <a:srgbClr val="C00000"/>
                </a:solidFill>
              </a:rPr>
              <a:t>Forgiveness frees us</a:t>
            </a:r>
            <a:endParaRPr lang="en-US" sz="2400" b="1" dirty="0">
              <a:solidFill>
                <a:srgbClr val="C00000"/>
              </a:solidFill>
            </a:endParaRPr>
          </a:p>
        </p:txBody>
      </p:sp>
    </p:spTree>
    <p:extLst>
      <p:ext uri="{BB962C8B-B14F-4D97-AF65-F5344CB8AC3E}">
        <p14:creationId xmlns:p14="http://schemas.microsoft.com/office/powerpoint/2010/main" val="3123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39762"/>
          </a:xfrm>
        </p:spPr>
        <p:txBody>
          <a:bodyPr>
            <a:noAutofit/>
          </a:bodyPr>
          <a:lstStyle/>
          <a:p>
            <a:r>
              <a:rPr lang="en-US" sz="3600" dirty="0" smtClean="0"/>
              <a:t>Look for how the Nephites prepared themselves </a:t>
            </a:r>
            <a:endParaRPr lang="en-US" sz="3600"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marL="0" indent="0">
              <a:buNone/>
            </a:pPr>
            <a:r>
              <a:rPr lang="en-US" b="1" dirty="0" smtClean="0"/>
              <a:t>Alma 43:19 </a:t>
            </a:r>
            <a:r>
              <a:rPr lang="en-US" dirty="0"/>
              <a:t>And when the armies of the Lamanites saw that the people of Nephi, or that Moroni, had prepared his people with breastplates and with arm-shields, yea, and also shields to defend their heads, and also they were dressed with thick clothing</a:t>
            </a:r>
            <a:r>
              <a:rPr lang="en-US" dirty="0" smtClean="0"/>
              <a:t>—</a:t>
            </a:r>
            <a:endParaRPr lang="en-US" dirty="0"/>
          </a:p>
          <a:p>
            <a:pPr marL="0" indent="0">
              <a:buNone/>
            </a:pPr>
            <a:r>
              <a:rPr lang="en-US" b="1" dirty="0"/>
              <a:t> 20 </a:t>
            </a:r>
            <a:r>
              <a:rPr lang="en-US" dirty="0"/>
              <a:t>Now the army of Zerahemnah was not prepared with any such thing; </a:t>
            </a:r>
            <a:r>
              <a:rPr lang="en-US" dirty="0" smtClean="0"/>
              <a:t>…</a:t>
            </a:r>
            <a:endParaRPr lang="en-US" dirty="0"/>
          </a:p>
          <a:p>
            <a:pPr marL="0" indent="0">
              <a:buNone/>
            </a:pPr>
            <a:r>
              <a:rPr lang="en-US" b="1" dirty="0"/>
              <a:t> 21 </a:t>
            </a:r>
            <a:r>
              <a:rPr lang="en-US" dirty="0"/>
              <a:t>But they were not armed with breastplates, nor shields—therefore, they were exceedingly afraid of the armies of the Nephites because of their armor, notwithstanding their number being so much greater than the Nephites.</a:t>
            </a:r>
          </a:p>
        </p:txBody>
      </p:sp>
      <p:sp>
        <p:nvSpPr>
          <p:cNvPr id="4" name="TextBox 3"/>
          <p:cNvSpPr txBox="1"/>
          <p:nvPr/>
        </p:nvSpPr>
        <p:spPr>
          <a:xfrm>
            <a:off x="228600" y="914400"/>
            <a:ext cx="5334000" cy="461665"/>
          </a:xfrm>
          <a:prstGeom prst="rect">
            <a:avLst/>
          </a:prstGeom>
          <a:noFill/>
        </p:spPr>
        <p:txBody>
          <a:bodyPr wrap="square" rtlCol="0">
            <a:spAutoFit/>
          </a:bodyPr>
          <a:lstStyle/>
          <a:p>
            <a:r>
              <a:rPr lang="en-US" sz="2400" b="1" dirty="0" smtClean="0">
                <a:solidFill>
                  <a:srgbClr val="C00000"/>
                </a:solidFill>
              </a:rPr>
              <a:t>Armor of God</a:t>
            </a:r>
            <a:endParaRPr lang="en-US" sz="2400" b="1" dirty="0">
              <a:solidFill>
                <a:srgbClr val="C00000"/>
              </a:solidFill>
            </a:endParaRPr>
          </a:p>
        </p:txBody>
      </p:sp>
      <p:sp>
        <p:nvSpPr>
          <p:cNvPr id="5" name="TextBox 4"/>
          <p:cNvSpPr txBox="1"/>
          <p:nvPr/>
        </p:nvSpPr>
        <p:spPr>
          <a:xfrm>
            <a:off x="5715000" y="609600"/>
            <a:ext cx="3962400" cy="830997"/>
          </a:xfrm>
          <a:prstGeom prst="rect">
            <a:avLst/>
          </a:prstGeom>
          <a:noFill/>
        </p:spPr>
        <p:txBody>
          <a:bodyPr wrap="square" rtlCol="0">
            <a:spAutoFit/>
          </a:bodyPr>
          <a:lstStyle/>
          <a:p>
            <a:r>
              <a:rPr lang="en-US" sz="2400" b="1" dirty="0">
                <a:solidFill>
                  <a:srgbClr val="C00000"/>
                </a:solidFill>
              </a:rPr>
              <a:t>Righteousness spiritually arms us</a:t>
            </a:r>
          </a:p>
        </p:txBody>
      </p:sp>
    </p:spTree>
    <p:extLst>
      <p:ext uri="{BB962C8B-B14F-4D97-AF65-F5344CB8AC3E}">
        <p14:creationId xmlns:p14="http://schemas.microsoft.com/office/powerpoint/2010/main" val="311655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639762"/>
          </a:xfrm>
        </p:spPr>
        <p:txBody>
          <a:bodyPr>
            <a:noAutofit/>
          </a:bodyPr>
          <a:lstStyle/>
          <a:p>
            <a:r>
              <a:rPr lang="en-US" sz="3600" dirty="0" smtClean="0"/>
              <a:t>Look for what Moroni did besides send spies</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a:t> </a:t>
            </a:r>
            <a:r>
              <a:rPr lang="en-US" b="1" dirty="0" smtClean="0"/>
              <a:t>Alma 43:23</a:t>
            </a:r>
            <a:r>
              <a:rPr lang="en-US" dirty="0"/>
              <a:t> But it came to pass, as soon as they had departed into the wilderness Moroni sent spies into the wilderness to watch their camp; and Moroni, also, knowing of the prophecies of Alma, sent certain men unto him, desiring him that he should inquire of the Lord whither the armies of the Nephites should go to defend themselves against the Lamanites.</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Faith and Works</a:t>
            </a:r>
            <a:endParaRPr lang="en-US" sz="2400" b="1" dirty="0">
              <a:solidFill>
                <a:srgbClr val="C00000"/>
              </a:solidFill>
            </a:endParaRPr>
          </a:p>
        </p:txBody>
      </p:sp>
      <p:sp>
        <p:nvSpPr>
          <p:cNvPr id="5" name="TextBox 4"/>
          <p:cNvSpPr txBox="1"/>
          <p:nvPr/>
        </p:nvSpPr>
        <p:spPr>
          <a:xfrm>
            <a:off x="3124200" y="838200"/>
            <a:ext cx="5867400" cy="461665"/>
          </a:xfrm>
          <a:prstGeom prst="rect">
            <a:avLst/>
          </a:prstGeom>
          <a:noFill/>
        </p:spPr>
        <p:txBody>
          <a:bodyPr wrap="square" rtlCol="0">
            <a:spAutoFit/>
          </a:bodyPr>
          <a:lstStyle/>
          <a:p>
            <a:r>
              <a:rPr lang="en-US" sz="2400" b="1" dirty="0" smtClean="0">
                <a:solidFill>
                  <a:srgbClr val="C00000"/>
                </a:solidFill>
              </a:rPr>
              <a:t>The Prophets tells where the enemy is today.</a:t>
            </a:r>
            <a:endParaRPr lang="en-US" sz="2400" b="1" dirty="0">
              <a:solidFill>
                <a:srgbClr val="C00000"/>
              </a:solidFill>
            </a:endParaRPr>
          </a:p>
        </p:txBody>
      </p:sp>
    </p:spTree>
    <p:extLst>
      <p:ext uri="{BB962C8B-B14F-4D97-AF65-F5344CB8AC3E}">
        <p14:creationId xmlns:p14="http://schemas.microsoft.com/office/powerpoint/2010/main" val="38176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how even the numbers are.</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b="1" dirty="0" smtClean="0"/>
              <a:t>Alma 43:51</a:t>
            </a:r>
            <a:r>
              <a:rPr lang="en-US" dirty="0"/>
              <a:t> Now, the Lamanites were more numerous, yea, by more than double the number of the Nephites; nevertheless, they were driven insomuch that they were gathered together in one body in the valley, upon the bank by the river Sidon.</a:t>
            </a:r>
          </a:p>
        </p:txBody>
      </p:sp>
      <p:sp>
        <p:nvSpPr>
          <p:cNvPr id="4" name="TextBox 3"/>
          <p:cNvSpPr txBox="1"/>
          <p:nvPr/>
        </p:nvSpPr>
        <p:spPr>
          <a:xfrm>
            <a:off x="304800" y="685800"/>
            <a:ext cx="5181600" cy="830997"/>
          </a:xfrm>
          <a:prstGeom prst="rect">
            <a:avLst/>
          </a:prstGeom>
          <a:noFill/>
        </p:spPr>
        <p:txBody>
          <a:bodyPr wrap="square" rtlCol="0">
            <a:spAutoFit/>
          </a:bodyPr>
          <a:lstStyle/>
          <a:p>
            <a:r>
              <a:rPr lang="en-US" sz="2400" b="1" dirty="0" smtClean="0">
                <a:solidFill>
                  <a:srgbClr val="C00000"/>
                </a:solidFill>
              </a:rPr>
              <a:t>We are outnumbered,</a:t>
            </a:r>
          </a:p>
          <a:p>
            <a:r>
              <a:rPr lang="en-US" sz="2400" b="1" dirty="0" smtClean="0">
                <a:solidFill>
                  <a:srgbClr val="C00000"/>
                </a:solidFill>
              </a:rPr>
              <a:t>But with God’s Help, we still win</a:t>
            </a:r>
            <a:endParaRPr lang="en-US" sz="2400" b="1" dirty="0">
              <a:solidFill>
                <a:srgbClr val="C00000"/>
              </a:solidFill>
            </a:endParaRPr>
          </a:p>
        </p:txBody>
      </p:sp>
    </p:spTree>
    <p:extLst>
      <p:ext uri="{BB962C8B-B14F-4D97-AF65-F5344CB8AC3E}">
        <p14:creationId xmlns:p14="http://schemas.microsoft.com/office/powerpoint/2010/main" val="38176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en-US" sz="3600" dirty="0" smtClean="0"/>
              <a:t>Look for each group’s motivation.</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marL="0" indent="0">
              <a:buNone/>
            </a:pPr>
            <a:r>
              <a:rPr lang="en-US" dirty="0"/>
              <a:t> </a:t>
            </a:r>
            <a:r>
              <a:rPr lang="en-US" b="1" dirty="0" smtClean="0"/>
              <a:t>Alma 43:45</a:t>
            </a:r>
            <a:r>
              <a:rPr lang="en-US" dirty="0"/>
              <a:t> Nevertheless, the Nephites were inspired by a better cause, for they were not fighting for monarchy nor power but they were fighting for their homes and their liberties, their wives and their children, and their all, yea, for their rites of worship and their church.</a:t>
            </a:r>
          </a:p>
        </p:txBody>
      </p:sp>
      <p:sp>
        <p:nvSpPr>
          <p:cNvPr id="4" name="TextBox 3"/>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CTR for </a:t>
            </a:r>
            <a:r>
              <a:rPr lang="en-US" sz="2400" b="1" dirty="0">
                <a:solidFill>
                  <a:srgbClr val="C00000"/>
                </a:solidFill>
              </a:rPr>
              <a:t>the right </a:t>
            </a:r>
            <a:r>
              <a:rPr lang="en-US" sz="2400" b="1" dirty="0" smtClean="0">
                <a:solidFill>
                  <a:srgbClr val="C00000"/>
                </a:solidFill>
              </a:rPr>
              <a:t>reasons.</a:t>
            </a:r>
            <a:endParaRPr lang="en-US" sz="2400" b="1" dirty="0">
              <a:solidFill>
                <a:srgbClr val="C00000"/>
              </a:solidFill>
            </a:endParaRPr>
          </a:p>
        </p:txBody>
      </p:sp>
      <p:sp>
        <p:nvSpPr>
          <p:cNvPr id="5" name="TextBox 4"/>
          <p:cNvSpPr txBox="1"/>
          <p:nvPr/>
        </p:nvSpPr>
        <p:spPr>
          <a:xfrm>
            <a:off x="4724400" y="769203"/>
            <a:ext cx="4267200" cy="830997"/>
          </a:xfrm>
          <a:prstGeom prst="rect">
            <a:avLst/>
          </a:prstGeom>
          <a:noFill/>
        </p:spPr>
        <p:txBody>
          <a:bodyPr wrap="square" rtlCol="0">
            <a:spAutoFit/>
          </a:bodyPr>
          <a:lstStyle/>
          <a:p>
            <a:r>
              <a:rPr lang="en-US" sz="2400" b="1" dirty="0" smtClean="0">
                <a:solidFill>
                  <a:srgbClr val="C00000"/>
                </a:solidFill>
              </a:rPr>
              <a:t>Worldly Man = Selfish</a:t>
            </a:r>
          </a:p>
          <a:p>
            <a:r>
              <a:rPr lang="en-US" sz="2400" b="1" dirty="0" smtClean="0">
                <a:solidFill>
                  <a:srgbClr val="C00000"/>
                </a:solidFill>
              </a:rPr>
              <a:t>    Godly Man =Selfless </a:t>
            </a:r>
            <a:endParaRPr lang="en-US" sz="2400" b="1" dirty="0">
              <a:solidFill>
                <a:srgbClr val="C00000"/>
              </a:solidFill>
            </a:endParaRPr>
          </a:p>
        </p:txBody>
      </p:sp>
    </p:spTree>
    <p:extLst>
      <p:ext uri="{BB962C8B-B14F-4D97-AF65-F5344CB8AC3E}">
        <p14:creationId xmlns:p14="http://schemas.microsoft.com/office/powerpoint/2010/main" val="38176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639762"/>
          </a:xfrm>
        </p:spPr>
        <p:txBody>
          <a:bodyPr>
            <a:noAutofit/>
          </a:bodyPr>
          <a:lstStyle/>
          <a:p>
            <a:r>
              <a:rPr lang="en-US" sz="3600" dirty="0" smtClean="0"/>
              <a:t>Look for what he asks for besides surrender</a:t>
            </a:r>
            <a:endParaRPr lang="en-US" sz="3600" dirty="0"/>
          </a:p>
        </p:txBody>
      </p:sp>
      <p:sp>
        <p:nvSpPr>
          <p:cNvPr id="3" name="Content Placeholder 2"/>
          <p:cNvSpPr>
            <a:spLocks noGrp="1"/>
          </p:cNvSpPr>
          <p:nvPr>
            <p:ph idx="1"/>
          </p:nvPr>
        </p:nvSpPr>
        <p:spPr>
          <a:xfrm>
            <a:off x="457200" y="1447800"/>
            <a:ext cx="8229600" cy="5181600"/>
          </a:xfrm>
        </p:spPr>
        <p:txBody>
          <a:bodyPr>
            <a:normAutofit fontScale="70000" lnSpcReduction="20000"/>
          </a:bodyPr>
          <a:lstStyle/>
          <a:p>
            <a:pPr marL="0" indent="0">
              <a:buNone/>
            </a:pPr>
            <a:r>
              <a:rPr lang="en-US" b="1" dirty="0" smtClean="0"/>
              <a:t>Alma 44:3 </a:t>
            </a:r>
            <a:r>
              <a:rPr lang="en-US" dirty="0"/>
              <a:t>But now, ye behold that the Lord is with us; and ye behold that he has delivered you into our hands. And now I would that ye should understand that this is done unto us because of our religion and our faith in Christ. And now ye see that ye cannot destroy this our faith</a:t>
            </a:r>
            <a:r>
              <a:rPr lang="en-US" dirty="0" smtClean="0"/>
              <a:t>.</a:t>
            </a:r>
            <a:endParaRPr lang="en-US" dirty="0"/>
          </a:p>
          <a:p>
            <a:pPr marL="0" indent="0">
              <a:buNone/>
            </a:pPr>
            <a:r>
              <a:rPr lang="en-US" b="1" dirty="0"/>
              <a:t> 4 </a:t>
            </a:r>
            <a:r>
              <a:rPr lang="en-US" dirty="0"/>
              <a:t>Now ye see that this is the true faith of God; yea, ye see that God will support, and keep, and preserve us, so long as we are faithful unto him, and unto our faith, and our religion; and never will the Lord suffer that we shall be destroyed except we should fall into transgression and deny our faith</a:t>
            </a:r>
            <a:r>
              <a:rPr lang="en-US" dirty="0" smtClean="0"/>
              <a:t>.</a:t>
            </a:r>
            <a:endParaRPr lang="en-US" dirty="0"/>
          </a:p>
          <a:p>
            <a:pPr marL="0" indent="0">
              <a:buNone/>
            </a:pPr>
            <a:r>
              <a:rPr lang="en-US" b="1" dirty="0"/>
              <a:t> 5 </a:t>
            </a:r>
            <a:r>
              <a:rPr lang="en-US" dirty="0"/>
              <a:t>And now, Zerahemnah, I command you, in the name of that all-powerful God, who has strengthened our arms that we have gained power over you, by our faith, by our religion, and by our rites of worship, and by our church, and by the sacred support which we owe to our wives and our children, by that liberty which binds us to our lands and our country; yea, and also by the maintenance of the sacred word of God, to which we owe all our happiness; and by all that is most dear unto us</a:t>
            </a:r>
            <a:r>
              <a:rPr lang="en-US" dirty="0" smtClean="0"/>
              <a:t>—</a:t>
            </a:r>
          </a:p>
          <a:p>
            <a:pPr marL="0" indent="0">
              <a:buNone/>
            </a:pPr>
            <a:endParaRPr lang="en-US" dirty="0"/>
          </a:p>
        </p:txBody>
      </p:sp>
      <p:sp>
        <p:nvSpPr>
          <p:cNvPr id="4" name="TextBox 3"/>
          <p:cNvSpPr txBox="1"/>
          <p:nvPr/>
        </p:nvSpPr>
        <p:spPr>
          <a:xfrm>
            <a:off x="4495800" y="838200"/>
            <a:ext cx="4267200" cy="461665"/>
          </a:xfrm>
          <a:prstGeom prst="rect">
            <a:avLst/>
          </a:prstGeom>
          <a:noFill/>
        </p:spPr>
        <p:txBody>
          <a:bodyPr wrap="square" rtlCol="0">
            <a:spAutoFit/>
          </a:bodyPr>
          <a:lstStyle/>
          <a:p>
            <a:r>
              <a:rPr lang="en-US" sz="2400" b="1" dirty="0" smtClean="0">
                <a:solidFill>
                  <a:srgbClr val="C00000"/>
                </a:solidFill>
              </a:rPr>
              <a:t>Attribute success to God</a:t>
            </a:r>
            <a:endParaRPr lang="en-US" sz="2400" b="1" dirty="0">
              <a:solidFill>
                <a:srgbClr val="C00000"/>
              </a:solidFill>
            </a:endParaRPr>
          </a:p>
        </p:txBody>
      </p:sp>
      <p:sp>
        <p:nvSpPr>
          <p:cNvPr id="5" name="TextBox 4"/>
          <p:cNvSpPr txBox="1"/>
          <p:nvPr/>
        </p:nvSpPr>
        <p:spPr>
          <a:xfrm>
            <a:off x="304800" y="838200"/>
            <a:ext cx="4267200" cy="461665"/>
          </a:xfrm>
          <a:prstGeom prst="rect">
            <a:avLst/>
          </a:prstGeom>
          <a:noFill/>
        </p:spPr>
        <p:txBody>
          <a:bodyPr wrap="square" rtlCol="0">
            <a:spAutoFit/>
          </a:bodyPr>
          <a:lstStyle/>
          <a:p>
            <a:r>
              <a:rPr lang="en-US" sz="2400" b="1" dirty="0" smtClean="0">
                <a:solidFill>
                  <a:srgbClr val="C00000"/>
                </a:solidFill>
              </a:rPr>
              <a:t>Take Time To Testify </a:t>
            </a:r>
            <a:endParaRPr lang="en-US" sz="2400" b="1" dirty="0">
              <a:solidFill>
                <a:srgbClr val="C00000"/>
              </a:solidFill>
            </a:endParaRPr>
          </a:p>
        </p:txBody>
      </p:sp>
    </p:spTree>
    <p:extLst>
      <p:ext uri="{BB962C8B-B14F-4D97-AF65-F5344CB8AC3E}">
        <p14:creationId xmlns:p14="http://schemas.microsoft.com/office/powerpoint/2010/main" val="38176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2370</Words>
  <Application>Microsoft Office PowerPoint</Application>
  <PresentationFormat>On-screen Show (4:3)</PresentationFormat>
  <Paragraphs>210</Paragraphs>
  <Slides>32</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Papyrus</vt:lpstr>
      <vt:lpstr>Office Theme</vt:lpstr>
      <vt:lpstr>The War Chapters Lessons In Spiritual Warfare Alma 43-62</vt:lpstr>
      <vt:lpstr>Skills of the day:</vt:lpstr>
      <vt:lpstr>Look for how the wicked leader used anger</vt:lpstr>
      <vt:lpstr>Look for how the wicked leader used anger</vt:lpstr>
      <vt:lpstr>Look for how the Nephites prepared themselves </vt:lpstr>
      <vt:lpstr>Look for what Moroni did besides send spies</vt:lpstr>
      <vt:lpstr>Look for how even the numbers are.</vt:lpstr>
      <vt:lpstr>Look for each group’s motivation.</vt:lpstr>
      <vt:lpstr>Look for what he asks for besides surrender</vt:lpstr>
      <vt:lpstr>Look for the role of dissenters in the wars. </vt:lpstr>
      <vt:lpstr>Look for what one person can do</vt:lpstr>
      <vt:lpstr>Look for what the reminder was for.</vt:lpstr>
      <vt:lpstr>Look for the difference one person made</vt:lpstr>
      <vt:lpstr>PowerPoint Presentation</vt:lpstr>
      <vt:lpstr>Look for Lehonti’s mistake</vt:lpstr>
      <vt:lpstr>Look for Satan’s strategy </vt:lpstr>
      <vt:lpstr>Look for the strategy </vt:lpstr>
      <vt:lpstr>Look for the trick</vt:lpstr>
      <vt:lpstr>Look for how they were persuaded </vt:lpstr>
      <vt:lpstr>Look for what Moroni worked on first</vt:lpstr>
      <vt:lpstr>First message after Sept. 11th attack</vt:lpstr>
      <vt:lpstr>Look for what we can compare these fortifications to. </vt:lpstr>
      <vt:lpstr>PowerPoint Presentation</vt:lpstr>
      <vt:lpstr>PowerPoint Presentation</vt:lpstr>
      <vt:lpstr>Look for what we can compare these fortifications to. </vt:lpstr>
      <vt:lpstr>Underline what made Moroni great</vt:lpstr>
      <vt:lpstr>Look for what Moroni wisely did</vt:lpstr>
      <vt:lpstr>Look for lesson about Satan</vt:lpstr>
      <vt:lpstr>Look for what Moroni wisely did.</vt:lpstr>
      <vt:lpstr>Look for the role of work</vt:lpstr>
      <vt:lpstr>Skills of the day:</vt:lpstr>
      <vt:lpstr>The War Chapters Lessons In Spiritual Warfare Alma 43-62</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BUSHMANJS</dc:creator>
  <cp:lastModifiedBy>bushmanjs</cp:lastModifiedBy>
  <cp:revision>29</cp:revision>
  <dcterms:created xsi:type="dcterms:W3CDTF">2010-03-10T18:09:32Z</dcterms:created>
  <dcterms:modified xsi:type="dcterms:W3CDTF">2017-08-10T17:08:49Z</dcterms:modified>
</cp:coreProperties>
</file>