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7772400" cy="10058400"/>
  <p:notesSz cx="7102475" cy="8991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lid Antique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lid Antique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lid Antique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lid Antique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lid Antique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olid Antique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olid Antique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olid Antique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olid Antique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4660"/>
  </p:normalViewPr>
  <p:slideViewPr>
    <p:cSldViewPr>
      <p:cViewPr varScale="1">
        <p:scale>
          <a:sx n="44" d="100"/>
          <a:sy n="44" d="100"/>
        </p:scale>
        <p:origin x="2064" y="6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47900" y="674688"/>
            <a:ext cx="2606675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ED31AC9-6C12-4963-9528-284E0D3AC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94334D-03AF-4E38-9C1B-42E15EE1A154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EC80C9-A4B4-4C0B-944B-725B2D771760}" type="slidenum">
              <a:rPr lang="en-US"/>
              <a:pPr/>
              <a:t>2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56A068-27C7-41CD-8F1F-596AC4846CF0}" type="slidenum">
              <a:rPr lang="en-US"/>
              <a:pPr/>
              <a:t>3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AE27F7-D3AB-4D8D-B991-3E6B1059060E}" type="slidenum">
              <a:rPr lang="en-US"/>
              <a:pPr/>
              <a:t>4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613" y="3124200"/>
            <a:ext cx="6607175" cy="2155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225" y="5699125"/>
            <a:ext cx="5441950" cy="2571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3225"/>
            <a:ext cx="6994525" cy="167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938" y="2346325"/>
            <a:ext cx="6994525" cy="6638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5625" y="403225"/>
            <a:ext cx="1747838" cy="85820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938" y="403225"/>
            <a:ext cx="5094287" cy="85820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3225"/>
            <a:ext cx="6994525" cy="167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938" y="2346325"/>
            <a:ext cx="6994525" cy="66389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63" y="6462713"/>
            <a:ext cx="6605587" cy="199866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363" y="4262438"/>
            <a:ext cx="6605587" cy="22002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3225"/>
            <a:ext cx="6994525" cy="167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938" y="2346325"/>
            <a:ext cx="3421062" cy="66389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2346325"/>
            <a:ext cx="3421063" cy="66389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3225"/>
            <a:ext cx="6994525" cy="167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938" y="2251075"/>
            <a:ext cx="3433762" cy="9382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938" y="3189288"/>
            <a:ext cx="3433762" cy="57959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113" y="2251075"/>
            <a:ext cx="3435350" cy="9382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113" y="3189288"/>
            <a:ext cx="3435350" cy="57959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3225"/>
            <a:ext cx="6994525" cy="167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400050"/>
            <a:ext cx="2557462" cy="17049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475" y="400050"/>
            <a:ext cx="4344988" cy="85852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938" y="2105025"/>
            <a:ext cx="2557462" cy="6880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040563"/>
            <a:ext cx="4662488" cy="8318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0" y="898525"/>
            <a:ext cx="4662488" cy="6035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7872413"/>
            <a:ext cx="4662488" cy="1179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5"/>
          <p:cNvGrpSpPr>
            <a:grpSpLocks/>
          </p:cNvGrpSpPr>
          <p:nvPr userDrawn="1"/>
        </p:nvGrpSpPr>
        <p:grpSpPr bwMode="auto">
          <a:xfrm>
            <a:off x="219075" y="0"/>
            <a:ext cx="7164388" cy="10058400"/>
            <a:chOff x="138" y="0"/>
            <a:chExt cx="4513" cy="6336"/>
          </a:xfrm>
        </p:grpSpPr>
        <p:grpSp>
          <p:nvGrpSpPr>
            <p:cNvPr id="1027" name="Group 63"/>
            <p:cNvGrpSpPr>
              <a:grpSpLocks/>
            </p:cNvGrpSpPr>
            <p:nvPr userDrawn="1"/>
          </p:nvGrpSpPr>
          <p:grpSpPr bwMode="auto">
            <a:xfrm>
              <a:off x="230" y="0"/>
              <a:ext cx="4118" cy="6336"/>
              <a:chOff x="1344" y="0"/>
              <a:chExt cx="4118" cy="6336"/>
            </a:xfrm>
          </p:grpSpPr>
          <p:sp>
            <p:nvSpPr>
              <p:cNvPr id="1038" name="Line 14"/>
              <p:cNvSpPr>
                <a:spLocks noChangeShapeType="1"/>
              </p:cNvSpPr>
              <p:nvPr userDrawn="1"/>
            </p:nvSpPr>
            <p:spPr bwMode="auto">
              <a:xfrm>
                <a:off x="5454" y="0"/>
                <a:ext cx="0" cy="6336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0" name="Line 16"/>
              <p:cNvSpPr>
                <a:spLocks noChangeShapeType="1"/>
              </p:cNvSpPr>
              <p:nvPr userDrawn="1"/>
            </p:nvSpPr>
            <p:spPr bwMode="auto">
              <a:xfrm>
                <a:off x="3399" y="0"/>
                <a:ext cx="0" cy="6336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34" name="Group 62"/>
              <p:cNvGrpSpPr>
                <a:grpSpLocks/>
              </p:cNvGrpSpPr>
              <p:nvPr userDrawn="1"/>
            </p:nvGrpSpPr>
            <p:grpSpPr bwMode="auto">
              <a:xfrm>
                <a:off x="1344" y="0"/>
                <a:ext cx="4118" cy="6336"/>
                <a:chOff x="1344" y="0"/>
                <a:chExt cx="4118" cy="6336"/>
              </a:xfrm>
            </p:grpSpPr>
            <p:sp>
              <p:nvSpPr>
                <p:cNvPr id="1049" name="Line 25"/>
                <p:cNvSpPr>
                  <a:spLocks noChangeShapeType="1"/>
                </p:cNvSpPr>
                <p:nvPr userDrawn="1"/>
              </p:nvSpPr>
              <p:spPr bwMode="auto">
                <a:xfrm>
                  <a:off x="1369" y="3120"/>
                  <a:ext cx="4080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4" name="Line 50"/>
                <p:cNvSpPr>
                  <a:spLocks noChangeShapeType="1"/>
                </p:cNvSpPr>
                <p:nvPr userDrawn="1"/>
              </p:nvSpPr>
              <p:spPr bwMode="auto">
                <a:xfrm>
                  <a:off x="1382" y="6127"/>
                  <a:ext cx="4080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5" name="Line 51"/>
                <p:cNvSpPr>
                  <a:spLocks noChangeShapeType="1"/>
                </p:cNvSpPr>
                <p:nvPr userDrawn="1"/>
              </p:nvSpPr>
              <p:spPr bwMode="auto">
                <a:xfrm>
                  <a:off x="1344" y="0"/>
                  <a:ext cx="0" cy="6336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6" name="Line 52"/>
                <p:cNvSpPr>
                  <a:spLocks noChangeShapeType="1"/>
                </p:cNvSpPr>
                <p:nvPr userDrawn="1"/>
              </p:nvSpPr>
              <p:spPr bwMode="auto">
                <a:xfrm>
                  <a:off x="1362" y="120"/>
                  <a:ext cx="4080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pic>
          <p:nvPicPr>
            <p:cNvPr id="1028" name="Picture 69" descr="Scroll9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/>
            <a:stretch>
              <a:fillRect/>
            </a:stretch>
          </p:blipFill>
          <p:spPr bwMode="auto">
            <a:xfrm>
              <a:off x="138" y="126"/>
              <a:ext cx="2455" cy="2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" name="Picture 72" descr="Scroll9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/>
            <a:stretch>
              <a:fillRect/>
            </a:stretch>
          </p:blipFill>
          <p:spPr bwMode="auto">
            <a:xfrm>
              <a:off x="2196" y="126"/>
              <a:ext cx="2455" cy="2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" name="Picture 73" descr="Scroll9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/>
            <a:stretch>
              <a:fillRect/>
            </a:stretch>
          </p:blipFill>
          <p:spPr bwMode="auto">
            <a:xfrm>
              <a:off x="138" y="3126"/>
              <a:ext cx="2455" cy="2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" name="Picture 74" descr="Scroll9"/>
            <p:cNvPicPr>
              <a:picLocks noChangeAspect="1" noChangeArrowheads="1"/>
            </p:cNvPicPr>
            <p:nvPr userDrawn="1"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/>
            <a:stretch>
              <a:fillRect/>
            </a:stretch>
          </p:blipFill>
          <p:spPr bwMode="auto">
            <a:xfrm>
              <a:off x="2196" y="3126"/>
              <a:ext cx="2455" cy="2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6"/>
          <p:cNvGrpSpPr>
            <a:grpSpLocks/>
          </p:cNvGrpSpPr>
          <p:nvPr/>
        </p:nvGrpSpPr>
        <p:grpSpPr bwMode="auto">
          <a:xfrm>
            <a:off x="946150" y="768350"/>
            <a:ext cx="2406650" cy="3121025"/>
            <a:chOff x="596" y="484"/>
            <a:chExt cx="1516" cy="1966"/>
          </a:xfrm>
        </p:grpSpPr>
        <p:sp>
          <p:nvSpPr>
            <p:cNvPr id="2069" name="Text Box 19"/>
            <p:cNvSpPr txBox="1">
              <a:spLocks noChangeArrowheads="1"/>
            </p:cNvSpPr>
            <p:nvPr/>
          </p:nvSpPr>
          <p:spPr bwMode="auto">
            <a:xfrm>
              <a:off x="912" y="484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Bradley Hand ITC" pitchFamily="66" charset="0"/>
                </a:rPr>
                <a:t>Matthew</a:t>
              </a:r>
            </a:p>
          </p:txBody>
        </p:sp>
        <p:sp>
          <p:nvSpPr>
            <p:cNvPr id="2070" name="Text Box 29"/>
            <p:cNvSpPr txBox="1">
              <a:spLocks noChangeArrowheads="1"/>
            </p:cNvSpPr>
            <p:nvPr/>
          </p:nvSpPr>
          <p:spPr bwMode="auto">
            <a:xfrm>
              <a:off x="912" y="648"/>
              <a:ext cx="120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Author:</a:t>
              </a:r>
              <a:r>
                <a:rPr lang="en-US" sz="900">
                  <a:latin typeface="Bradley Hand ITC" pitchFamily="66" charset="0"/>
                </a:rPr>
                <a:t> Mathew was one of Christ’s original twelve apostles.  He was a publican, or tax collector, by profession (Matt. 9:9), and lived in Capernaum. </a:t>
              </a:r>
            </a:p>
          </p:txBody>
        </p:sp>
        <p:sp>
          <p:nvSpPr>
            <p:cNvPr id="2071" name="Text Box 31"/>
            <p:cNvSpPr txBox="1">
              <a:spLocks noChangeArrowheads="1"/>
            </p:cNvSpPr>
            <p:nvPr/>
          </p:nvSpPr>
          <p:spPr bwMode="auto">
            <a:xfrm>
              <a:off x="824" y="1028"/>
              <a:ext cx="119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Audience:</a:t>
              </a:r>
              <a:r>
                <a:rPr lang="en-US" sz="900">
                  <a:latin typeface="Bradley Hand ITC" pitchFamily="66" charset="0"/>
                </a:rPr>
                <a:t> Matthew was likely writing to the Jews.  He frequently points out the fulfillment of Old Testament prophesy in the life of Christ (Matt. 2: 6;  2: 15).  He emphasizes Christ’s role as King (Matt. 2:2;  27: 11) and Son of David (Matt. 1:1;  21: 9).</a:t>
              </a:r>
            </a:p>
          </p:txBody>
        </p:sp>
        <p:sp>
          <p:nvSpPr>
            <p:cNvPr id="2072" name="Text Box 32"/>
            <p:cNvSpPr txBox="1">
              <a:spLocks noChangeArrowheads="1"/>
            </p:cNvSpPr>
            <p:nvPr/>
          </p:nvSpPr>
          <p:spPr bwMode="auto">
            <a:xfrm>
              <a:off x="608" y="1596"/>
              <a:ext cx="1324" cy="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Unique Teachings:</a:t>
              </a:r>
              <a:r>
                <a:rPr lang="en-US" sz="900">
                  <a:latin typeface="Bradley Hand ITC" pitchFamily="66" charset="0"/>
                </a:rPr>
                <a:t> Matthew is the only Gospel writer to mention the visit of the Wise men and the appearance of the star (Matt. 2: 1-12), several parables, including the parable of the wheat and tares (Matt. 13: 24-30, 36-52), the quaking of the earth at the time of the crucifixion (Matt. 27: 51), and the resurrection of many saints after Christ’s resurrection (Matt. 27: 52-53).</a:t>
              </a:r>
            </a:p>
          </p:txBody>
        </p:sp>
        <p:sp>
          <p:nvSpPr>
            <p:cNvPr id="2073" name="Text Box 35"/>
            <p:cNvSpPr txBox="1">
              <a:spLocks noChangeArrowheads="1"/>
            </p:cNvSpPr>
            <p:nvPr/>
          </p:nvSpPr>
          <p:spPr bwMode="auto">
            <a:xfrm>
              <a:off x="596" y="2276"/>
              <a:ext cx="124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lnSpc>
                  <a:spcPct val="75000"/>
                </a:lnSpc>
                <a:spcBef>
                  <a:spcPct val="50000"/>
                </a:spcBef>
              </a:pPr>
              <a:r>
                <a:rPr lang="en-US" sz="800" b="1">
                  <a:latin typeface="Bradley Hand ITC" pitchFamily="66" charset="0"/>
                </a:rPr>
                <a:t>Source:</a:t>
              </a:r>
              <a:r>
                <a:rPr lang="en-US" sz="800">
                  <a:latin typeface="Bradley Hand ITC" pitchFamily="66" charset="0"/>
                </a:rPr>
                <a:t> </a:t>
              </a:r>
              <a:r>
                <a:rPr lang="en-US" sz="800" i="1">
                  <a:solidFill>
                    <a:srgbClr val="000000"/>
                  </a:solidFill>
                  <a:latin typeface="Bradley Hand ITC" pitchFamily="66" charset="0"/>
                  <a:cs typeface="Times New Roman" pitchFamily="18" charset="0"/>
                </a:rPr>
                <a:t>New Testament Teacher Resource Manual [1999], 20</a:t>
              </a:r>
              <a:endParaRPr lang="en-US" sz="800">
                <a:solidFill>
                  <a:srgbClr val="000000"/>
                </a:solidFill>
                <a:latin typeface="Bradley Hand ITC" pitchFamily="66" charset="0"/>
                <a:cs typeface="Times New Roman" pitchFamily="18" charset="0"/>
              </a:endParaRPr>
            </a:p>
          </p:txBody>
        </p:sp>
      </p:grpSp>
      <p:grpSp>
        <p:nvGrpSpPr>
          <p:cNvPr id="2051" name="Group 37"/>
          <p:cNvGrpSpPr>
            <a:grpSpLocks/>
          </p:cNvGrpSpPr>
          <p:nvPr/>
        </p:nvGrpSpPr>
        <p:grpSpPr bwMode="auto">
          <a:xfrm>
            <a:off x="4206875" y="766763"/>
            <a:ext cx="2406650" cy="3121025"/>
            <a:chOff x="596" y="484"/>
            <a:chExt cx="1516" cy="1966"/>
          </a:xfrm>
        </p:grpSpPr>
        <p:sp>
          <p:nvSpPr>
            <p:cNvPr id="2064" name="Text Box 38"/>
            <p:cNvSpPr txBox="1">
              <a:spLocks noChangeArrowheads="1"/>
            </p:cNvSpPr>
            <p:nvPr/>
          </p:nvSpPr>
          <p:spPr bwMode="auto">
            <a:xfrm>
              <a:off x="912" y="484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Bradley Hand ITC" pitchFamily="66" charset="0"/>
                </a:rPr>
                <a:t>Matthew</a:t>
              </a:r>
            </a:p>
          </p:txBody>
        </p:sp>
        <p:sp>
          <p:nvSpPr>
            <p:cNvPr id="2065" name="Text Box 39"/>
            <p:cNvSpPr txBox="1">
              <a:spLocks noChangeArrowheads="1"/>
            </p:cNvSpPr>
            <p:nvPr/>
          </p:nvSpPr>
          <p:spPr bwMode="auto">
            <a:xfrm>
              <a:off x="912" y="648"/>
              <a:ext cx="120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Author:</a:t>
              </a:r>
              <a:r>
                <a:rPr lang="en-US" sz="900">
                  <a:latin typeface="Bradley Hand ITC" pitchFamily="66" charset="0"/>
                </a:rPr>
                <a:t> Mathew was one of Christ’s original twelve apostles.  He was a publican, or tax collector, by profession (Matt. 9:9), and lived in Capernaum. </a:t>
              </a:r>
            </a:p>
          </p:txBody>
        </p:sp>
        <p:sp>
          <p:nvSpPr>
            <p:cNvPr id="2066" name="Text Box 40"/>
            <p:cNvSpPr txBox="1">
              <a:spLocks noChangeArrowheads="1"/>
            </p:cNvSpPr>
            <p:nvPr/>
          </p:nvSpPr>
          <p:spPr bwMode="auto">
            <a:xfrm>
              <a:off x="824" y="1028"/>
              <a:ext cx="119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Audience:</a:t>
              </a:r>
              <a:r>
                <a:rPr lang="en-US" sz="900">
                  <a:latin typeface="Bradley Hand ITC" pitchFamily="66" charset="0"/>
                </a:rPr>
                <a:t> Matthew was likely writing to the Jews.  He frequently points out the fulfillment of Old Testament prophesy in the life of Christ (Matt. 2: 6;  2: 15).  He emphasizes Christ’s role as King (Matt. 2:2;  27: 11) and Son of David (Matt. 1:1;  21: 9).</a:t>
              </a:r>
            </a:p>
          </p:txBody>
        </p:sp>
        <p:sp>
          <p:nvSpPr>
            <p:cNvPr id="2067" name="Text Box 41"/>
            <p:cNvSpPr txBox="1">
              <a:spLocks noChangeArrowheads="1"/>
            </p:cNvSpPr>
            <p:nvPr/>
          </p:nvSpPr>
          <p:spPr bwMode="auto">
            <a:xfrm>
              <a:off x="608" y="1596"/>
              <a:ext cx="1324" cy="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Unique Teachings:</a:t>
              </a:r>
              <a:r>
                <a:rPr lang="en-US" sz="900">
                  <a:latin typeface="Bradley Hand ITC" pitchFamily="66" charset="0"/>
                </a:rPr>
                <a:t> Matthew is the only Gospel writer to mention the visit of the Wise men and the appearance of the star (Matt. 2: 1-12), several parables, including the parable of the wheat and tares (Matt. 13: 24-30, 36-52), the quaking of the earth at the time of the crucifixion (Matt. 27: 51), and the resurrection of many saints after Christ’s resurrection (Matt. 27: 52-53).</a:t>
              </a:r>
            </a:p>
          </p:txBody>
        </p:sp>
        <p:sp>
          <p:nvSpPr>
            <p:cNvPr id="2068" name="Text Box 42"/>
            <p:cNvSpPr txBox="1">
              <a:spLocks noChangeArrowheads="1"/>
            </p:cNvSpPr>
            <p:nvPr/>
          </p:nvSpPr>
          <p:spPr bwMode="auto">
            <a:xfrm>
              <a:off x="596" y="2276"/>
              <a:ext cx="124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lnSpc>
                  <a:spcPct val="75000"/>
                </a:lnSpc>
                <a:spcBef>
                  <a:spcPct val="50000"/>
                </a:spcBef>
              </a:pPr>
              <a:r>
                <a:rPr lang="en-US" sz="800" b="1">
                  <a:latin typeface="Bradley Hand ITC" pitchFamily="66" charset="0"/>
                </a:rPr>
                <a:t>Source:</a:t>
              </a:r>
              <a:r>
                <a:rPr lang="en-US" sz="800">
                  <a:latin typeface="Bradley Hand ITC" pitchFamily="66" charset="0"/>
                </a:rPr>
                <a:t> </a:t>
              </a:r>
              <a:r>
                <a:rPr lang="en-US" sz="800" i="1">
                  <a:solidFill>
                    <a:srgbClr val="000000"/>
                  </a:solidFill>
                  <a:latin typeface="Bradley Hand ITC" pitchFamily="66" charset="0"/>
                  <a:cs typeface="Times New Roman" pitchFamily="18" charset="0"/>
                </a:rPr>
                <a:t>New Testament Teacher Resource Manual [1999], 20</a:t>
              </a:r>
              <a:endParaRPr lang="en-US" sz="800">
                <a:solidFill>
                  <a:srgbClr val="000000"/>
                </a:solidFill>
                <a:latin typeface="Bradley Hand ITC" pitchFamily="66" charset="0"/>
                <a:cs typeface="Times New Roman" pitchFamily="18" charset="0"/>
              </a:endParaRPr>
            </a:p>
          </p:txBody>
        </p:sp>
      </p:grpSp>
      <p:grpSp>
        <p:nvGrpSpPr>
          <p:cNvPr id="2052" name="Group 43"/>
          <p:cNvGrpSpPr>
            <a:grpSpLocks/>
          </p:cNvGrpSpPr>
          <p:nvPr/>
        </p:nvGrpSpPr>
        <p:grpSpPr bwMode="auto">
          <a:xfrm>
            <a:off x="4211638" y="5530850"/>
            <a:ext cx="2406650" cy="3121025"/>
            <a:chOff x="596" y="484"/>
            <a:chExt cx="1516" cy="1966"/>
          </a:xfrm>
        </p:grpSpPr>
        <p:sp>
          <p:nvSpPr>
            <p:cNvPr id="2059" name="Text Box 44"/>
            <p:cNvSpPr txBox="1">
              <a:spLocks noChangeArrowheads="1"/>
            </p:cNvSpPr>
            <p:nvPr/>
          </p:nvSpPr>
          <p:spPr bwMode="auto">
            <a:xfrm>
              <a:off x="912" y="484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Bradley Hand ITC" pitchFamily="66" charset="0"/>
                </a:rPr>
                <a:t>Matthew</a:t>
              </a:r>
            </a:p>
          </p:txBody>
        </p:sp>
        <p:sp>
          <p:nvSpPr>
            <p:cNvPr id="2060" name="Text Box 45"/>
            <p:cNvSpPr txBox="1">
              <a:spLocks noChangeArrowheads="1"/>
            </p:cNvSpPr>
            <p:nvPr/>
          </p:nvSpPr>
          <p:spPr bwMode="auto">
            <a:xfrm>
              <a:off x="912" y="648"/>
              <a:ext cx="120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Author:</a:t>
              </a:r>
              <a:r>
                <a:rPr lang="en-US" sz="900">
                  <a:latin typeface="Bradley Hand ITC" pitchFamily="66" charset="0"/>
                </a:rPr>
                <a:t> Mathew was one of Christ’s original twelve apostles.  He was a publican, or tax collector, by profession (Matt. 9:9), and lived in Capernaum. </a:t>
              </a:r>
            </a:p>
          </p:txBody>
        </p:sp>
        <p:sp>
          <p:nvSpPr>
            <p:cNvPr id="2061" name="Text Box 46"/>
            <p:cNvSpPr txBox="1">
              <a:spLocks noChangeArrowheads="1"/>
            </p:cNvSpPr>
            <p:nvPr/>
          </p:nvSpPr>
          <p:spPr bwMode="auto">
            <a:xfrm>
              <a:off x="824" y="1028"/>
              <a:ext cx="119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Audience:</a:t>
              </a:r>
              <a:r>
                <a:rPr lang="en-US" sz="900">
                  <a:latin typeface="Bradley Hand ITC" pitchFamily="66" charset="0"/>
                </a:rPr>
                <a:t> Matthew was likely writing to the Jews.  He frequently points out the fulfillment of Old Testament prophesy in the life of Christ (Matt. 2: 6;  2: 15).  He emphasizes Christ’s role as King (Matt. 2:2;  27: 11) and Son of David (Matt. 1:1;  21: 9).</a:t>
              </a:r>
            </a:p>
          </p:txBody>
        </p:sp>
        <p:sp>
          <p:nvSpPr>
            <p:cNvPr id="2062" name="Text Box 47"/>
            <p:cNvSpPr txBox="1">
              <a:spLocks noChangeArrowheads="1"/>
            </p:cNvSpPr>
            <p:nvPr/>
          </p:nvSpPr>
          <p:spPr bwMode="auto">
            <a:xfrm>
              <a:off x="608" y="1596"/>
              <a:ext cx="1324" cy="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Unique Teachings:</a:t>
              </a:r>
              <a:r>
                <a:rPr lang="en-US" sz="900">
                  <a:latin typeface="Bradley Hand ITC" pitchFamily="66" charset="0"/>
                </a:rPr>
                <a:t> Matthew is the only Gospel writer to mention the visit of the Wise men and the appearance of the star (Matt. 2: 1-12), several parables, including the parable of the wheat and tares (Matt. 13: 24-30, 36-52), the quaking of the earth at the time of the crucifixion (Matt. 27: 51), and the resurrection of many saints after Christ’s resurrection (Matt. 27: 52-53).</a:t>
              </a:r>
            </a:p>
          </p:txBody>
        </p:sp>
        <p:sp>
          <p:nvSpPr>
            <p:cNvPr id="2063" name="Text Box 48"/>
            <p:cNvSpPr txBox="1">
              <a:spLocks noChangeArrowheads="1"/>
            </p:cNvSpPr>
            <p:nvPr/>
          </p:nvSpPr>
          <p:spPr bwMode="auto">
            <a:xfrm>
              <a:off x="596" y="2276"/>
              <a:ext cx="124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lnSpc>
                  <a:spcPct val="75000"/>
                </a:lnSpc>
                <a:spcBef>
                  <a:spcPct val="50000"/>
                </a:spcBef>
              </a:pPr>
              <a:r>
                <a:rPr lang="en-US" sz="800" b="1">
                  <a:latin typeface="Bradley Hand ITC" pitchFamily="66" charset="0"/>
                </a:rPr>
                <a:t>Source:</a:t>
              </a:r>
              <a:r>
                <a:rPr lang="en-US" sz="800">
                  <a:latin typeface="Bradley Hand ITC" pitchFamily="66" charset="0"/>
                </a:rPr>
                <a:t> </a:t>
              </a:r>
              <a:r>
                <a:rPr lang="en-US" sz="800" i="1">
                  <a:solidFill>
                    <a:srgbClr val="000000"/>
                  </a:solidFill>
                  <a:latin typeface="Bradley Hand ITC" pitchFamily="66" charset="0"/>
                  <a:cs typeface="Times New Roman" pitchFamily="18" charset="0"/>
                </a:rPr>
                <a:t>New Testament Teacher Resource Manual [1999], 20</a:t>
              </a:r>
              <a:endParaRPr lang="en-US" sz="800">
                <a:solidFill>
                  <a:srgbClr val="000000"/>
                </a:solidFill>
                <a:latin typeface="Bradley Hand ITC" pitchFamily="66" charset="0"/>
                <a:cs typeface="Times New Roman" pitchFamily="18" charset="0"/>
              </a:endParaRPr>
            </a:p>
          </p:txBody>
        </p:sp>
      </p:grpSp>
      <p:grpSp>
        <p:nvGrpSpPr>
          <p:cNvPr id="2053" name="Group 49"/>
          <p:cNvGrpSpPr>
            <a:grpSpLocks/>
          </p:cNvGrpSpPr>
          <p:nvPr/>
        </p:nvGrpSpPr>
        <p:grpSpPr bwMode="auto">
          <a:xfrm>
            <a:off x="942975" y="5530850"/>
            <a:ext cx="2406650" cy="3121025"/>
            <a:chOff x="596" y="484"/>
            <a:chExt cx="1516" cy="1966"/>
          </a:xfrm>
        </p:grpSpPr>
        <p:sp>
          <p:nvSpPr>
            <p:cNvPr id="2054" name="Text Box 50"/>
            <p:cNvSpPr txBox="1">
              <a:spLocks noChangeArrowheads="1"/>
            </p:cNvSpPr>
            <p:nvPr/>
          </p:nvSpPr>
          <p:spPr bwMode="auto">
            <a:xfrm>
              <a:off x="912" y="484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Bradley Hand ITC" pitchFamily="66" charset="0"/>
                </a:rPr>
                <a:t>Matthew</a:t>
              </a:r>
            </a:p>
          </p:txBody>
        </p:sp>
        <p:sp>
          <p:nvSpPr>
            <p:cNvPr id="2055" name="Text Box 51"/>
            <p:cNvSpPr txBox="1">
              <a:spLocks noChangeArrowheads="1"/>
            </p:cNvSpPr>
            <p:nvPr/>
          </p:nvSpPr>
          <p:spPr bwMode="auto">
            <a:xfrm>
              <a:off x="912" y="648"/>
              <a:ext cx="120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Author:</a:t>
              </a:r>
              <a:r>
                <a:rPr lang="en-US" sz="900">
                  <a:latin typeface="Bradley Hand ITC" pitchFamily="66" charset="0"/>
                </a:rPr>
                <a:t> Mathew was one of Christ’s original twelve apostles.  He was a publican, or tax collector, by profession (Matt. 9:9), and lived in Capernaum. </a:t>
              </a:r>
            </a:p>
          </p:txBody>
        </p:sp>
        <p:sp>
          <p:nvSpPr>
            <p:cNvPr id="2056" name="Text Box 52"/>
            <p:cNvSpPr txBox="1">
              <a:spLocks noChangeArrowheads="1"/>
            </p:cNvSpPr>
            <p:nvPr/>
          </p:nvSpPr>
          <p:spPr bwMode="auto">
            <a:xfrm>
              <a:off x="824" y="1028"/>
              <a:ext cx="119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 dirty="0">
                  <a:latin typeface="Bradley Hand ITC" pitchFamily="66" charset="0"/>
                </a:rPr>
                <a:t>Audience:</a:t>
              </a:r>
              <a:r>
                <a:rPr lang="en-US" sz="900" dirty="0">
                  <a:latin typeface="Bradley Hand ITC" pitchFamily="66" charset="0"/>
                </a:rPr>
                <a:t> Matthew was likely writing to the Jews.  He frequently points out the fulfillment of Old Testament prophesy in the life of Christ (Matt. 2: 6; 2: 15).  He emphasizes Christ’s role as King (Matt. </a:t>
              </a:r>
              <a:r>
                <a:rPr lang="en-US" sz="900">
                  <a:latin typeface="Bradley Hand ITC" pitchFamily="66" charset="0"/>
                </a:rPr>
                <a:t>2:2; 27: 11) and Son of David (Matt. </a:t>
              </a:r>
              <a:r>
                <a:rPr lang="en-US" sz="900" dirty="0">
                  <a:latin typeface="Bradley Hand ITC" pitchFamily="66" charset="0"/>
                </a:rPr>
                <a:t>1:1;  21: 9).</a:t>
              </a:r>
            </a:p>
          </p:txBody>
        </p:sp>
        <p:sp>
          <p:nvSpPr>
            <p:cNvPr id="2057" name="Text Box 53"/>
            <p:cNvSpPr txBox="1">
              <a:spLocks noChangeArrowheads="1"/>
            </p:cNvSpPr>
            <p:nvPr/>
          </p:nvSpPr>
          <p:spPr bwMode="auto">
            <a:xfrm>
              <a:off x="608" y="1596"/>
              <a:ext cx="1324" cy="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Unique Teachings:</a:t>
              </a:r>
              <a:r>
                <a:rPr lang="en-US" sz="900">
                  <a:latin typeface="Bradley Hand ITC" pitchFamily="66" charset="0"/>
                </a:rPr>
                <a:t> Matthew is the only Gospel writer to mention the visit of the Wise men and the appearance of the star (Matt. 2: 1-12), several parables, including the parable of the wheat and tares (Matt. 13: 24-30, 36-52), the quaking of the earth at the time of the crucifixion (Matt. 27: 51), and the resurrection of many saints after Christ’s resurrection (Matt. 27: 52-53).</a:t>
              </a:r>
            </a:p>
          </p:txBody>
        </p:sp>
        <p:sp>
          <p:nvSpPr>
            <p:cNvPr id="2058" name="Text Box 54"/>
            <p:cNvSpPr txBox="1">
              <a:spLocks noChangeArrowheads="1"/>
            </p:cNvSpPr>
            <p:nvPr/>
          </p:nvSpPr>
          <p:spPr bwMode="auto">
            <a:xfrm>
              <a:off x="596" y="2276"/>
              <a:ext cx="124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lnSpc>
                  <a:spcPct val="75000"/>
                </a:lnSpc>
                <a:spcBef>
                  <a:spcPct val="50000"/>
                </a:spcBef>
              </a:pPr>
              <a:r>
                <a:rPr lang="en-US" sz="800" b="1">
                  <a:latin typeface="Bradley Hand ITC" pitchFamily="66" charset="0"/>
                </a:rPr>
                <a:t>Source:</a:t>
              </a:r>
              <a:r>
                <a:rPr lang="en-US" sz="800">
                  <a:latin typeface="Bradley Hand ITC" pitchFamily="66" charset="0"/>
                </a:rPr>
                <a:t> </a:t>
              </a:r>
              <a:r>
                <a:rPr lang="en-US" sz="800" i="1">
                  <a:solidFill>
                    <a:srgbClr val="000000"/>
                  </a:solidFill>
                  <a:latin typeface="Bradley Hand ITC" pitchFamily="66" charset="0"/>
                  <a:cs typeface="Times New Roman" pitchFamily="18" charset="0"/>
                </a:rPr>
                <a:t>New Testament Teacher Resource Manual [1999], 20</a:t>
              </a:r>
              <a:endParaRPr lang="en-US" sz="800">
                <a:solidFill>
                  <a:srgbClr val="000000"/>
                </a:solidFill>
                <a:latin typeface="Bradley Hand ITC" pitchFamily="66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0"/>
          <p:cNvGrpSpPr>
            <a:grpSpLocks/>
          </p:cNvGrpSpPr>
          <p:nvPr/>
        </p:nvGrpSpPr>
        <p:grpSpPr bwMode="auto">
          <a:xfrm>
            <a:off x="871538" y="5638800"/>
            <a:ext cx="2481262" cy="2887663"/>
            <a:chOff x="549" y="3552"/>
            <a:chExt cx="1563" cy="1819"/>
          </a:xfrm>
        </p:grpSpPr>
        <p:sp>
          <p:nvSpPr>
            <p:cNvPr id="3093" name="Text Box 5"/>
            <p:cNvSpPr txBox="1">
              <a:spLocks noChangeArrowheads="1"/>
            </p:cNvSpPr>
            <p:nvPr/>
          </p:nvSpPr>
          <p:spPr bwMode="auto">
            <a:xfrm>
              <a:off x="912" y="3552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Bradley Hand ITC" pitchFamily="66" charset="0"/>
                </a:rPr>
                <a:t>Mark</a:t>
              </a:r>
            </a:p>
          </p:txBody>
        </p:sp>
        <p:sp>
          <p:nvSpPr>
            <p:cNvPr id="3094" name="Text Box 6"/>
            <p:cNvSpPr txBox="1">
              <a:spLocks noChangeArrowheads="1"/>
            </p:cNvSpPr>
            <p:nvPr/>
          </p:nvSpPr>
          <p:spPr bwMode="auto">
            <a:xfrm>
              <a:off x="912" y="3729"/>
              <a:ext cx="1200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Author:</a:t>
              </a:r>
              <a:r>
                <a:rPr lang="en-US" sz="900">
                  <a:latin typeface="Bradley Hand ITC" pitchFamily="66" charset="0"/>
                </a:rPr>
                <a:t> Mark was a missionary companion of Paul and Barnabas (Acts 12: 25) and likely accompanied Peter at Babylon (1 Peter 5: 15).  He was not one of the Lord’s original twelve apostles.</a:t>
              </a:r>
            </a:p>
          </p:txBody>
        </p:sp>
        <p:sp>
          <p:nvSpPr>
            <p:cNvPr id="3095" name="Text Box 7"/>
            <p:cNvSpPr txBox="1">
              <a:spLocks noChangeArrowheads="1"/>
            </p:cNvSpPr>
            <p:nvPr/>
          </p:nvSpPr>
          <p:spPr bwMode="auto">
            <a:xfrm>
              <a:off x="768" y="4201"/>
              <a:ext cx="119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Audience:</a:t>
              </a:r>
              <a:r>
                <a:rPr lang="en-US" sz="900">
                  <a:latin typeface="Bradley Hand ITC" pitchFamily="66" charset="0"/>
                </a:rPr>
                <a:t> Mark seems to be writing to a Gentile (non-Jewish) audience because of his explanations of Jewish culture (see Mark 2: 26; 7: 2-4).</a:t>
              </a:r>
            </a:p>
          </p:txBody>
        </p:sp>
        <p:sp>
          <p:nvSpPr>
            <p:cNvPr id="3096" name="Text Box 8"/>
            <p:cNvSpPr txBox="1">
              <a:spLocks noChangeArrowheads="1"/>
            </p:cNvSpPr>
            <p:nvPr/>
          </p:nvSpPr>
          <p:spPr bwMode="auto">
            <a:xfrm>
              <a:off x="606" y="4601"/>
              <a:ext cx="1314" cy="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Unique Teachings:</a:t>
              </a:r>
              <a:r>
                <a:rPr lang="en-US" sz="900">
                  <a:latin typeface="Bradley Hand ITC" pitchFamily="66" charset="0"/>
                </a:rPr>
                <a:t> Only 7 percent of the Gospel of Mark is unique material, the least of all the Gospels (B.D., p. 683).  Mark is the only one to point out that Jesus was a carpenter (6: 3), that Jesus called his father “Abba” while in the Garden of Gethsemane (14:36), and that Christ was crucified at the third hour (15: 25).</a:t>
              </a:r>
            </a:p>
          </p:txBody>
        </p:sp>
        <p:sp>
          <p:nvSpPr>
            <p:cNvPr id="3097" name="Text Box 9"/>
            <p:cNvSpPr txBox="1">
              <a:spLocks noChangeArrowheads="1"/>
            </p:cNvSpPr>
            <p:nvPr/>
          </p:nvSpPr>
          <p:spPr bwMode="auto">
            <a:xfrm>
              <a:off x="549" y="5236"/>
              <a:ext cx="1248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800" b="1">
                  <a:latin typeface="Bradley Hand ITC" pitchFamily="66" charset="0"/>
                </a:rPr>
                <a:t>Source:</a:t>
              </a:r>
              <a:r>
                <a:rPr lang="en-US" sz="800">
                  <a:latin typeface="Bradley Hand ITC" pitchFamily="66" charset="0"/>
                </a:rPr>
                <a:t> </a:t>
              </a:r>
              <a:r>
                <a:rPr lang="en-US" sz="800" i="1">
                  <a:solidFill>
                    <a:srgbClr val="000000"/>
                  </a:solidFill>
                  <a:latin typeface="Bradley Hand ITC" pitchFamily="66" charset="0"/>
                  <a:cs typeface="Times New Roman" pitchFamily="18" charset="0"/>
                </a:rPr>
                <a:t>Bible Dictionary, p. 683, 728. </a:t>
              </a:r>
              <a:endParaRPr lang="en-US" sz="800">
                <a:solidFill>
                  <a:srgbClr val="000000"/>
                </a:solidFill>
                <a:latin typeface="Bradley Hand ITC" pitchFamily="66" charset="0"/>
                <a:cs typeface="Times New Roman" pitchFamily="18" charset="0"/>
              </a:endParaRPr>
            </a:p>
          </p:txBody>
        </p:sp>
      </p:grpSp>
      <p:grpSp>
        <p:nvGrpSpPr>
          <p:cNvPr id="3075" name="Group 11"/>
          <p:cNvGrpSpPr>
            <a:grpSpLocks/>
          </p:cNvGrpSpPr>
          <p:nvPr/>
        </p:nvGrpSpPr>
        <p:grpSpPr bwMode="auto">
          <a:xfrm>
            <a:off x="865188" y="866775"/>
            <a:ext cx="2481262" cy="2887663"/>
            <a:chOff x="549" y="3552"/>
            <a:chExt cx="1563" cy="1819"/>
          </a:xfrm>
        </p:grpSpPr>
        <p:sp>
          <p:nvSpPr>
            <p:cNvPr id="3088" name="Text Box 12"/>
            <p:cNvSpPr txBox="1">
              <a:spLocks noChangeArrowheads="1"/>
            </p:cNvSpPr>
            <p:nvPr/>
          </p:nvSpPr>
          <p:spPr bwMode="auto">
            <a:xfrm>
              <a:off x="912" y="3552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Bradley Hand ITC" pitchFamily="66" charset="0"/>
                </a:rPr>
                <a:t>Mark</a:t>
              </a:r>
            </a:p>
          </p:txBody>
        </p:sp>
        <p:sp>
          <p:nvSpPr>
            <p:cNvPr id="3089" name="Text Box 13"/>
            <p:cNvSpPr txBox="1">
              <a:spLocks noChangeArrowheads="1"/>
            </p:cNvSpPr>
            <p:nvPr/>
          </p:nvSpPr>
          <p:spPr bwMode="auto">
            <a:xfrm>
              <a:off x="912" y="3729"/>
              <a:ext cx="1200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Author:</a:t>
              </a:r>
              <a:r>
                <a:rPr lang="en-US" sz="900">
                  <a:latin typeface="Bradley Hand ITC" pitchFamily="66" charset="0"/>
                </a:rPr>
                <a:t> Mark was a missionary companion of Paul and Barnabas (Acts 12: 25) and likely accompanied Peter at Babylon (1 Peter 5: 15).  He was not one of the Lord’s original twelve apostles.</a:t>
              </a:r>
            </a:p>
          </p:txBody>
        </p:sp>
        <p:sp>
          <p:nvSpPr>
            <p:cNvPr id="3090" name="Text Box 14"/>
            <p:cNvSpPr txBox="1">
              <a:spLocks noChangeArrowheads="1"/>
            </p:cNvSpPr>
            <p:nvPr/>
          </p:nvSpPr>
          <p:spPr bwMode="auto">
            <a:xfrm>
              <a:off x="768" y="4201"/>
              <a:ext cx="119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Audience:</a:t>
              </a:r>
              <a:r>
                <a:rPr lang="en-US" sz="900">
                  <a:latin typeface="Bradley Hand ITC" pitchFamily="66" charset="0"/>
                </a:rPr>
                <a:t> Mark seems to be writing to a Gentile (non-Jewish) audience because of his explanations of Jewish culture (see Mark 2: 26; 7: 2-4).</a:t>
              </a:r>
            </a:p>
          </p:txBody>
        </p:sp>
        <p:sp>
          <p:nvSpPr>
            <p:cNvPr id="3091" name="Text Box 15"/>
            <p:cNvSpPr txBox="1">
              <a:spLocks noChangeArrowheads="1"/>
            </p:cNvSpPr>
            <p:nvPr/>
          </p:nvSpPr>
          <p:spPr bwMode="auto">
            <a:xfrm>
              <a:off x="606" y="4601"/>
              <a:ext cx="1314" cy="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Unique Teachings:</a:t>
              </a:r>
              <a:r>
                <a:rPr lang="en-US" sz="900">
                  <a:latin typeface="Bradley Hand ITC" pitchFamily="66" charset="0"/>
                </a:rPr>
                <a:t> Only 7 percent of the Gospel of Mark is unique material, the least of all the Gospels (B.D., p. 683).  Mark is the only one to point out that Jesus was a carpenter (6: 3), that Jesus called his father “Abba” while in the Garden of Gethsemane (14:36), and that Christ was crucified at the third hour (15: 25).</a:t>
              </a:r>
            </a:p>
          </p:txBody>
        </p:sp>
        <p:sp>
          <p:nvSpPr>
            <p:cNvPr id="3092" name="Text Box 16"/>
            <p:cNvSpPr txBox="1">
              <a:spLocks noChangeArrowheads="1"/>
            </p:cNvSpPr>
            <p:nvPr/>
          </p:nvSpPr>
          <p:spPr bwMode="auto">
            <a:xfrm>
              <a:off x="549" y="5236"/>
              <a:ext cx="1248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800" b="1">
                  <a:latin typeface="Bradley Hand ITC" pitchFamily="66" charset="0"/>
                </a:rPr>
                <a:t>Source:</a:t>
              </a:r>
              <a:r>
                <a:rPr lang="en-US" sz="800">
                  <a:latin typeface="Bradley Hand ITC" pitchFamily="66" charset="0"/>
                </a:rPr>
                <a:t> </a:t>
              </a:r>
              <a:r>
                <a:rPr lang="en-US" sz="800" i="1">
                  <a:solidFill>
                    <a:srgbClr val="000000"/>
                  </a:solidFill>
                  <a:latin typeface="Bradley Hand ITC" pitchFamily="66" charset="0"/>
                  <a:cs typeface="Times New Roman" pitchFamily="18" charset="0"/>
                </a:rPr>
                <a:t>Bible Dictionary, p. 683, 728. </a:t>
              </a:r>
              <a:endParaRPr lang="en-US" sz="800">
                <a:solidFill>
                  <a:srgbClr val="000000"/>
                </a:solidFill>
                <a:latin typeface="Bradley Hand ITC" pitchFamily="66" charset="0"/>
                <a:cs typeface="Times New Roman" pitchFamily="18" charset="0"/>
              </a:endParaRPr>
            </a:p>
          </p:txBody>
        </p:sp>
      </p:grpSp>
      <p:grpSp>
        <p:nvGrpSpPr>
          <p:cNvPr id="3076" name="Group 17"/>
          <p:cNvGrpSpPr>
            <a:grpSpLocks/>
          </p:cNvGrpSpPr>
          <p:nvPr/>
        </p:nvGrpSpPr>
        <p:grpSpPr bwMode="auto">
          <a:xfrm>
            <a:off x="4135438" y="5630863"/>
            <a:ext cx="2481262" cy="2887662"/>
            <a:chOff x="549" y="3552"/>
            <a:chExt cx="1563" cy="1819"/>
          </a:xfrm>
        </p:grpSpPr>
        <p:sp>
          <p:nvSpPr>
            <p:cNvPr id="3083" name="Text Box 18"/>
            <p:cNvSpPr txBox="1">
              <a:spLocks noChangeArrowheads="1"/>
            </p:cNvSpPr>
            <p:nvPr/>
          </p:nvSpPr>
          <p:spPr bwMode="auto">
            <a:xfrm>
              <a:off x="912" y="3552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Bradley Hand ITC" pitchFamily="66" charset="0"/>
                </a:rPr>
                <a:t>Mark</a:t>
              </a:r>
            </a:p>
          </p:txBody>
        </p:sp>
        <p:sp>
          <p:nvSpPr>
            <p:cNvPr id="3084" name="Text Box 19"/>
            <p:cNvSpPr txBox="1">
              <a:spLocks noChangeArrowheads="1"/>
            </p:cNvSpPr>
            <p:nvPr/>
          </p:nvSpPr>
          <p:spPr bwMode="auto">
            <a:xfrm>
              <a:off x="912" y="3729"/>
              <a:ext cx="1200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Author:</a:t>
              </a:r>
              <a:r>
                <a:rPr lang="en-US" sz="900">
                  <a:latin typeface="Bradley Hand ITC" pitchFamily="66" charset="0"/>
                </a:rPr>
                <a:t> Mark was a missionary companion of Paul and Barnabas (Acts 12: 25) and likely accompanied Peter at Babylon (1 Peter 5: 15).  He was not one of the Lord’s original twelve apostles.</a:t>
              </a:r>
            </a:p>
          </p:txBody>
        </p:sp>
        <p:sp>
          <p:nvSpPr>
            <p:cNvPr id="3085" name="Text Box 20"/>
            <p:cNvSpPr txBox="1">
              <a:spLocks noChangeArrowheads="1"/>
            </p:cNvSpPr>
            <p:nvPr/>
          </p:nvSpPr>
          <p:spPr bwMode="auto">
            <a:xfrm>
              <a:off x="768" y="4201"/>
              <a:ext cx="119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Audience:</a:t>
              </a:r>
              <a:r>
                <a:rPr lang="en-US" sz="900">
                  <a:latin typeface="Bradley Hand ITC" pitchFamily="66" charset="0"/>
                </a:rPr>
                <a:t> Mark seems to be writing to a Gentile (non-Jewish) audience because of his explanations of Jewish culture (see Mark 2: 26; 7: 2-4).</a:t>
              </a:r>
            </a:p>
          </p:txBody>
        </p:sp>
        <p:sp>
          <p:nvSpPr>
            <p:cNvPr id="3086" name="Text Box 21"/>
            <p:cNvSpPr txBox="1">
              <a:spLocks noChangeArrowheads="1"/>
            </p:cNvSpPr>
            <p:nvPr/>
          </p:nvSpPr>
          <p:spPr bwMode="auto">
            <a:xfrm>
              <a:off x="606" y="4601"/>
              <a:ext cx="1314" cy="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Unique Teachings:</a:t>
              </a:r>
              <a:r>
                <a:rPr lang="en-US" sz="900">
                  <a:latin typeface="Bradley Hand ITC" pitchFamily="66" charset="0"/>
                </a:rPr>
                <a:t> Only 7 percent of the Gospel of Mark is unique material, the least of all the Gospels (B.D., p. 683).  Mark is the only one to point out that Jesus was a carpenter (6: 3), that Jesus called his father “Abba” while in the Garden of Gethsemane (14:36), and that Christ was crucified at the third hour (15: 25).</a:t>
              </a:r>
            </a:p>
          </p:txBody>
        </p:sp>
        <p:sp>
          <p:nvSpPr>
            <p:cNvPr id="3087" name="Text Box 22"/>
            <p:cNvSpPr txBox="1">
              <a:spLocks noChangeArrowheads="1"/>
            </p:cNvSpPr>
            <p:nvPr/>
          </p:nvSpPr>
          <p:spPr bwMode="auto">
            <a:xfrm>
              <a:off x="549" y="5236"/>
              <a:ext cx="1248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800" b="1">
                  <a:latin typeface="Bradley Hand ITC" pitchFamily="66" charset="0"/>
                </a:rPr>
                <a:t>Source:</a:t>
              </a:r>
              <a:r>
                <a:rPr lang="en-US" sz="800">
                  <a:latin typeface="Bradley Hand ITC" pitchFamily="66" charset="0"/>
                </a:rPr>
                <a:t> </a:t>
              </a:r>
              <a:r>
                <a:rPr lang="en-US" sz="800" i="1">
                  <a:solidFill>
                    <a:srgbClr val="000000"/>
                  </a:solidFill>
                  <a:latin typeface="Bradley Hand ITC" pitchFamily="66" charset="0"/>
                  <a:cs typeface="Times New Roman" pitchFamily="18" charset="0"/>
                </a:rPr>
                <a:t>Bible Dictionary, p. 683, 728. </a:t>
              </a:r>
              <a:endParaRPr lang="en-US" sz="800">
                <a:solidFill>
                  <a:srgbClr val="000000"/>
                </a:solidFill>
                <a:latin typeface="Bradley Hand ITC" pitchFamily="66" charset="0"/>
                <a:cs typeface="Times New Roman" pitchFamily="18" charset="0"/>
              </a:endParaRPr>
            </a:p>
          </p:txBody>
        </p:sp>
      </p:grpSp>
      <p:grpSp>
        <p:nvGrpSpPr>
          <p:cNvPr id="3077" name="Group 23"/>
          <p:cNvGrpSpPr>
            <a:grpSpLocks/>
          </p:cNvGrpSpPr>
          <p:nvPr/>
        </p:nvGrpSpPr>
        <p:grpSpPr bwMode="auto">
          <a:xfrm>
            <a:off x="4146550" y="868363"/>
            <a:ext cx="2481263" cy="2887662"/>
            <a:chOff x="549" y="3552"/>
            <a:chExt cx="1563" cy="1819"/>
          </a:xfrm>
        </p:grpSpPr>
        <p:sp>
          <p:nvSpPr>
            <p:cNvPr id="3078" name="Text Box 24"/>
            <p:cNvSpPr txBox="1">
              <a:spLocks noChangeArrowheads="1"/>
            </p:cNvSpPr>
            <p:nvPr/>
          </p:nvSpPr>
          <p:spPr bwMode="auto">
            <a:xfrm>
              <a:off x="912" y="3552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Bradley Hand ITC" pitchFamily="66" charset="0"/>
                </a:rPr>
                <a:t>Mark</a:t>
              </a:r>
            </a:p>
          </p:txBody>
        </p:sp>
        <p:sp>
          <p:nvSpPr>
            <p:cNvPr id="3079" name="Text Box 25"/>
            <p:cNvSpPr txBox="1">
              <a:spLocks noChangeArrowheads="1"/>
            </p:cNvSpPr>
            <p:nvPr/>
          </p:nvSpPr>
          <p:spPr bwMode="auto">
            <a:xfrm>
              <a:off x="912" y="3729"/>
              <a:ext cx="1200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Author:</a:t>
              </a:r>
              <a:r>
                <a:rPr lang="en-US" sz="900">
                  <a:latin typeface="Bradley Hand ITC" pitchFamily="66" charset="0"/>
                </a:rPr>
                <a:t> Mark was a missionary companion of Paul and Barnabas (Acts 12: 25) and likely accompanied Peter at Babylon (1 Peter 5: 15).  He was not one of the Lord’s original twelve apostles.</a:t>
              </a:r>
            </a:p>
          </p:txBody>
        </p:sp>
        <p:sp>
          <p:nvSpPr>
            <p:cNvPr id="3080" name="Text Box 26"/>
            <p:cNvSpPr txBox="1">
              <a:spLocks noChangeArrowheads="1"/>
            </p:cNvSpPr>
            <p:nvPr/>
          </p:nvSpPr>
          <p:spPr bwMode="auto">
            <a:xfrm>
              <a:off x="768" y="4201"/>
              <a:ext cx="119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Audience:</a:t>
              </a:r>
              <a:r>
                <a:rPr lang="en-US" sz="900">
                  <a:latin typeface="Bradley Hand ITC" pitchFamily="66" charset="0"/>
                </a:rPr>
                <a:t> Mark seems to be writing to a Gentile (non-Jewish) audience because of his explanations of Jewish culture (see Mark 2: 26; 7: 2-4).</a:t>
              </a:r>
            </a:p>
          </p:txBody>
        </p:sp>
        <p:sp>
          <p:nvSpPr>
            <p:cNvPr id="3081" name="Text Box 27"/>
            <p:cNvSpPr txBox="1">
              <a:spLocks noChangeArrowheads="1"/>
            </p:cNvSpPr>
            <p:nvPr/>
          </p:nvSpPr>
          <p:spPr bwMode="auto">
            <a:xfrm>
              <a:off x="606" y="4601"/>
              <a:ext cx="1314" cy="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Unique Teachings:</a:t>
              </a:r>
              <a:r>
                <a:rPr lang="en-US" sz="900">
                  <a:latin typeface="Bradley Hand ITC" pitchFamily="66" charset="0"/>
                </a:rPr>
                <a:t> Only 7 percent of the Gospel of Mark is unique material, the least of all the Gospels (B.D., p. 683).  Mark is the only one to point out that Jesus was a carpenter (6: 3), that Jesus called his father “Abba” while in the Garden of Gethsemane (14:36), and that Christ was crucified at the third hour (15: 25).</a:t>
              </a:r>
            </a:p>
          </p:txBody>
        </p:sp>
        <p:sp>
          <p:nvSpPr>
            <p:cNvPr id="3082" name="Text Box 28"/>
            <p:cNvSpPr txBox="1">
              <a:spLocks noChangeArrowheads="1"/>
            </p:cNvSpPr>
            <p:nvPr/>
          </p:nvSpPr>
          <p:spPr bwMode="auto">
            <a:xfrm>
              <a:off x="549" y="5236"/>
              <a:ext cx="1248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800" b="1">
                  <a:latin typeface="Bradley Hand ITC" pitchFamily="66" charset="0"/>
                </a:rPr>
                <a:t>Source:</a:t>
              </a:r>
              <a:r>
                <a:rPr lang="en-US" sz="800">
                  <a:latin typeface="Bradley Hand ITC" pitchFamily="66" charset="0"/>
                </a:rPr>
                <a:t> </a:t>
              </a:r>
              <a:r>
                <a:rPr lang="en-US" sz="800" i="1">
                  <a:solidFill>
                    <a:srgbClr val="000000"/>
                  </a:solidFill>
                  <a:latin typeface="Bradley Hand ITC" pitchFamily="66" charset="0"/>
                  <a:cs typeface="Times New Roman" pitchFamily="18" charset="0"/>
                </a:rPr>
                <a:t>Bible Dictionary, p. 683, 728. </a:t>
              </a:r>
              <a:endParaRPr lang="en-US" sz="800">
                <a:solidFill>
                  <a:srgbClr val="000000"/>
                </a:solidFill>
                <a:latin typeface="Bradley Hand ITC" pitchFamily="66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6"/>
          <p:cNvGrpSpPr>
            <a:grpSpLocks/>
          </p:cNvGrpSpPr>
          <p:nvPr/>
        </p:nvGrpSpPr>
        <p:grpSpPr bwMode="auto">
          <a:xfrm>
            <a:off x="927100" y="768350"/>
            <a:ext cx="2425700" cy="3121025"/>
            <a:chOff x="584" y="484"/>
            <a:chExt cx="1528" cy="1966"/>
          </a:xfrm>
        </p:grpSpPr>
        <p:sp>
          <p:nvSpPr>
            <p:cNvPr id="4117" name="Text Box 3"/>
            <p:cNvSpPr txBox="1">
              <a:spLocks noChangeArrowheads="1"/>
            </p:cNvSpPr>
            <p:nvPr/>
          </p:nvSpPr>
          <p:spPr bwMode="auto">
            <a:xfrm>
              <a:off x="912" y="484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Bradley Hand ITC" pitchFamily="66" charset="0"/>
                </a:rPr>
                <a:t>Luke</a:t>
              </a:r>
            </a:p>
          </p:txBody>
        </p:sp>
        <p:sp>
          <p:nvSpPr>
            <p:cNvPr id="4118" name="Text Box 4"/>
            <p:cNvSpPr txBox="1">
              <a:spLocks noChangeArrowheads="1"/>
            </p:cNvSpPr>
            <p:nvPr/>
          </p:nvSpPr>
          <p:spPr bwMode="auto">
            <a:xfrm>
              <a:off x="912" y="636"/>
              <a:ext cx="1200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Author:</a:t>
              </a:r>
              <a:r>
                <a:rPr lang="en-US" sz="900">
                  <a:latin typeface="Bradley Hand ITC" pitchFamily="66" charset="0"/>
                </a:rPr>
                <a:t> A Gentile by birth, Luke was not one of the original apostles of Christ.  He was a physician (Colossians 4:14)who was called as a “messenger of Jesus Christ” (JST, Luke 1:1).  He accompanied Paul on his second and third missionary journey.  He is also the author of the book of Acts.</a:t>
              </a:r>
            </a:p>
          </p:txBody>
        </p:sp>
        <p:sp>
          <p:nvSpPr>
            <p:cNvPr id="4119" name="Text Box 5"/>
            <p:cNvSpPr txBox="1">
              <a:spLocks noChangeArrowheads="1"/>
            </p:cNvSpPr>
            <p:nvPr/>
          </p:nvSpPr>
          <p:spPr bwMode="auto">
            <a:xfrm>
              <a:off x="728" y="1256"/>
              <a:ext cx="128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Audience:</a:t>
              </a:r>
              <a:r>
                <a:rPr lang="en-US" sz="900">
                  <a:latin typeface="Bradley Hand ITC" pitchFamily="66" charset="0"/>
                </a:rPr>
                <a:t> Luke’s gospel is directed towards the Gentiles (non-Jews), specifically written to a Gentile by the name of Theophilus (Luke 1:3) about whom little is known. </a:t>
              </a:r>
            </a:p>
          </p:txBody>
        </p:sp>
        <p:sp>
          <p:nvSpPr>
            <p:cNvPr id="4120" name="Text Box 6"/>
            <p:cNvSpPr txBox="1">
              <a:spLocks noChangeArrowheads="1"/>
            </p:cNvSpPr>
            <p:nvPr/>
          </p:nvSpPr>
          <p:spPr bwMode="auto">
            <a:xfrm>
              <a:off x="584" y="1616"/>
              <a:ext cx="1344" cy="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Unique Teachings:</a:t>
              </a:r>
              <a:r>
                <a:rPr lang="en-US" sz="900">
                  <a:latin typeface="Bradley Hand ITC" pitchFamily="66" charset="0"/>
                </a:rPr>
                <a:t> The visit of the Angel Gabriel to Zacharias (1: 5-25) and Mary (1: 26-38)are unique to Luke as well as many of the details surrounding the birth of Christ, such as the journey to Bethlehem and the visit of the shepherds (2: 1-20).  Many parables are unique to Luke, including the parables of the Prodigal Son (15: 11-32) and the Good Samaritan (10: 25-37).</a:t>
              </a:r>
            </a:p>
          </p:txBody>
        </p:sp>
        <p:sp>
          <p:nvSpPr>
            <p:cNvPr id="4121" name="Text Box 7"/>
            <p:cNvSpPr txBox="1">
              <a:spLocks noChangeArrowheads="1"/>
            </p:cNvSpPr>
            <p:nvPr/>
          </p:nvSpPr>
          <p:spPr bwMode="auto">
            <a:xfrm>
              <a:off x="620" y="2276"/>
              <a:ext cx="124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lnSpc>
                  <a:spcPct val="75000"/>
                </a:lnSpc>
                <a:spcBef>
                  <a:spcPct val="50000"/>
                </a:spcBef>
              </a:pPr>
              <a:r>
                <a:rPr lang="en-US" sz="800" b="1">
                  <a:latin typeface="Bradley Hand ITC" pitchFamily="66" charset="0"/>
                </a:rPr>
                <a:t>Source:</a:t>
              </a:r>
              <a:r>
                <a:rPr lang="en-US" sz="800">
                  <a:latin typeface="Bradley Hand ITC" pitchFamily="66" charset="0"/>
                </a:rPr>
                <a:t> </a:t>
              </a:r>
              <a:r>
                <a:rPr lang="en-US" sz="800" i="1">
                  <a:solidFill>
                    <a:srgbClr val="000000"/>
                  </a:solidFill>
                  <a:latin typeface="Bradley Hand ITC" pitchFamily="66" charset="0"/>
                  <a:cs typeface="Times New Roman" pitchFamily="18" charset="0"/>
                </a:rPr>
                <a:t>New Testament Teacher Resource Manual [1999], 72</a:t>
              </a:r>
              <a:endParaRPr lang="en-US" sz="800">
                <a:solidFill>
                  <a:srgbClr val="000000"/>
                </a:solidFill>
                <a:latin typeface="Bradley Hand ITC" pitchFamily="66" charset="0"/>
                <a:cs typeface="Times New Roman" pitchFamily="18" charset="0"/>
              </a:endParaRPr>
            </a:p>
          </p:txBody>
        </p:sp>
      </p:grpSp>
      <p:grpSp>
        <p:nvGrpSpPr>
          <p:cNvPr id="4099" name="Group 27"/>
          <p:cNvGrpSpPr>
            <a:grpSpLocks/>
          </p:cNvGrpSpPr>
          <p:nvPr/>
        </p:nvGrpSpPr>
        <p:grpSpPr bwMode="auto">
          <a:xfrm>
            <a:off x="4167188" y="5519738"/>
            <a:ext cx="2425700" cy="3121025"/>
            <a:chOff x="584" y="484"/>
            <a:chExt cx="1528" cy="1966"/>
          </a:xfrm>
        </p:grpSpPr>
        <p:sp>
          <p:nvSpPr>
            <p:cNvPr id="4112" name="Text Box 28"/>
            <p:cNvSpPr txBox="1">
              <a:spLocks noChangeArrowheads="1"/>
            </p:cNvSpPr>
            <p:nvPr/>
          </p:nvSpPr>
          <p:spPr bwMode="auto">
            <a:xfrm>
              <a:off x="912" y="484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Bradley Hand ITC" pitchFamily="66" charset="0"/>
                </a:rPr>
                <a:t>Luke</a:t>
              </a:r>
            </a:p>
          </p:txBody>
        </p:sp>
        <p:sp>
          <p:nvSpPr>
            <p:cNvPr id="4113" name="Text Box 29"/>
            <p:cNvSpPr txBox="1">
              <a:spLocks noChangeArrowheads="1"/>
            </p:cNvSpPr>
            <p:nvPr/>
          </p:nvSpPr>
          <p:spPr bwMode="auto">
            <a:xfrm>
              <a:off x="912" y="636"/>
              <a:ext cx="1200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Author:</a:t>
              </a:r>
              <a:r>
                <a:rPr lang="en-US" sz="900">
                  <a:latin typeface="Bradley Hand ITC" pitchFamily="66" charset="0"/>
                </a:rPr>
                <a:t> A Gentile by birth, Luke was not one of the original apostles of Christ.  He was a physician (Colossians 4:14)who was called as a “messenger of Jesus Christ” (JST, Luke 1:1).  He accompanied Paul on his second and third missionary journey.  He is also the author of the book of Acts.</a:t>
              </a:r>
            </a:p>
          </p:txBody>
        </p:sp>
        <p:sp>
          <p:nvSpPr>
            <p:cNvPr id="4114" name="Text Box 30"/>
            <p:cNvSpPr txBox="1">
              <a:spLocks noChangeArrowheads="1"/>
            </p:cNvSpPr>
            <p:nvPr/>
          </p:nvSpPr>
          <p:spPr bwMode="auto">
            <a:xfrm>
              <a:off x="728" y="1256"/>
              <a:ext cx="128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Audience:</a:t>
              </a:r>
              <a:r>
                <a:rPr lang="en-US" sz="900">
                  <a:latin typeface="Bradley Hand ITC" pitchFamily="66" charset="0"/>
                </a:rPr>
                <a:t> Luke’s gospel is directed towards the Gentiles (non-Jews), specifically written to a Gentile by the name of Theophilus (Luke 1:3) about whom little is known. </a:t>
              </a:r>
            </a:p>
          </p:txBody>
        </p:sp>
        <p:sp>
          <p:nvSpPr>
            <p:cNvPr id="4115" name="Text Box 31"/>
            <p:cNvSpPr txBox="1">
              <a:spLocks noChangeArrowheads="1"/>
            </p:cNvSpPr>
            <p:nvPr/>
          </p:nvSpPr>
          <p:spPr bwMode="auto">
            <a:xfrm>
              <a:off x="584" y="1616"/>
              <a:ext cx="1344" cy="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Unique Teachings:</a:t>
              </a:r>
              <a:r>
                <a:rPr lang="en-US" sz="900">
                  <a:latin typeface="Bradley Hand ITC" pitchFamily="66" charset="0"/>
                </a:rPr>
                <a:t> The visit of the Angel Gabriel to Zacharias (1: 5-25) and Mary (1: 26-38)are unique to Luke as well as many of the details surrounding the birth of Christ, such as the journey to Bethlehem and the visit of the shepherds (2: 1-20).  Many parables are unique to Luke, including the parables of the Prodigal Son (15: 11-32) and the Good Samaritan (10: 25-37).</a:t>
              </a:r>
            </a:p>
          </p:txBody>
        </p:sp>
        <p:sp>
          <p:nvSpPr>
            <p:cNvPr id="4116" name="Text Box 32"/>
            <p:cNvSpPr txBox="1">
              <a:spLocks noChangeArrowheads="1"/>
            </p:cNvSpPr>
            <p:nvPr/>
          </p:nvSpPr>
          <p:spPr bwMode="auto">
            <a:xfrm>
              <a:off x="620" y="2276"/>
              <a:ext cx="124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lnSpc>
                  <a:spcPct val="75000"/>
                </a:lnSpc>
                <a:spcBef>
                  <a:spcPct val="50000"/>
                </a:spcBef>
              </a:pPr>
              <a:r>
                <a:rPr lang="en-US" sz="800" b="1">
                  <a:latin typeface="Bradley Hand ITC" pitchFamily="66" charset="0"/>
                </a:rPr>
                <a:t>Source:</a:t>
              </a:r>
              <a:r>
                <a:rPr lang="en-US" sz="800">
                  <a:latin typeface="Bradley Hand ITC" pitchFamily="66" charset="0"/>
                </a:rPr>
                <a:t> </a:t>
              </a:r>
              <a:r>
                <a:rPr lang="en-US" sz="800" i="1">
                  <a:solidFill>
                    <a:srgbClr val="000000"/>
                  </a:solidFill>
                  <a:latin typeface="Bradley Hand ITC" pitchFamily="66" charset="0"/>
                  <a:cs typeface="Times New Roman" pitchFamily="18" charset="0"/>
                </a:rPr>
                <a:t>New Testament Teacher Resource Manual [1999], 72</a:t>
              </a:r>
              <a:endParaRPr lang="en-US" sz="800">
                <a:solidFill>
                  <a:srgbClr val="000000"/>
                </a:solidFill>
                <a:latin typeface="Bradley Hand ITC" pitchFamily="66" charset="0"/>
                <a:cs typeface="Times New Roman" pitchFamily="18" charset="0"/>
              </a:endParaRPr>
            </a:p>
          </p:txBody>
        </p:sp>
      </p:grpSp>
      <p:grpSp>
        <p:nvGrpSpPr>
          <p:cNvPr id="4100" name="Group 33"/>
          <p:cNvGrpSpPr>
            <a:grpSpLocks/>
          </p:cNvGrpSpPr>
          <p:nvPr/>
        </p:nvGrpSpPr>
        <p:grpSpPr bwMode="auto">
          <a:xfrm>
            <a:off x="898525" y="5514975"/>
            <a:ext cx="2425700" cy="3121025"/>
            <a:chOff x="584" y="484"/>
            <a:chExt cx="1528" cy="1966"/>
          </a:xfrm>
        </p:grpSpPr>
        <p:sp>
          <p:nvSpPr>
            <p:cNvPr id="4107" name="Text Box 34"/>
            <p:cNvSpPr txBox="1">
              <a:spLocks noChangeArrowheads="1"/>
            </p:cNvSpPr>
            <p:nvPr/>
          </p:nvSpPr>
          <p:spPr bwMode="auto">
            <a:xfrm>
              <a:off x="912" y="484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Bradley Hand ITC" pitchFamily="66" charset="0"/>
                </a:rPr>
                <a:t>Luke</a:t>
              </a:r>
            </a:p>
          </p:txBody>
        </p:sp>
        <p:sp>
          <p:nvSpPr>
            <p:cNvPr id="4108" name="Text Box 35"/>
            <p:cNvSpPr txBox="1">
              <a:spLocks noChangeArrowheads="1"/>
            </p:cNvSpPr>
            <p:nvPr/>
          </p:nvSpPr>
          <p:spPr bwMode="auto">
            <a:xfrm>
              <a:off x="912" y="636"/>
              <a:ext cx="1200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Author:</a:t>
              </a:r>
              <a:r>
                <a:rPr lang="en-US" sz="900">
                  <a:latin typeface="Bradley Hand ITC" pitchFamily="66" charset="0"/>
                </a:rPr>
                <a:t> A Gentile by birth, Luke was not one of the original apostles of Christ.  He was a physician (Colossians 4:14)who was called as a “messenger of Jesus Christ” (JST, Luke 1:1).  He accompanied Paul on his second and third missionary journey.  He is also the author of the book of Acts.</a:t>
              </a:r>
            </a:p>
          </p:txBody>
        </p:sp>
        <p:sp>
          <p:nvSpPr>
            <p:cNvPr id="4109" name="Text Box 36"/>
            <p:cNvSpPr txBox="1">
              <a:spLocks noChangeArrowheads="1"/>
            </p:cNvSpPr>
            <p:nvPr/>
          </p:nvSpPr>
          <p:spPr bwMode="auto">
            <a:xfrm>
              <a:off x="728" y="1256"/>
              <a:ext cx="128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Audience:</a:t>
              </a:r>
              <a:r>
                <a:rPr lang="en-US" sz="900">
                  <a:latin typeface="Bradley Hand ITC" pitchFamily="66" charset="0"/>
                </a:rPr>
                <a:t> Luke’s gospel is directed towards the Gentiles (non-Jews), specifically written to a Gentile by the name of Theophilus (Luke 1:3) about whom little is known. </a:t>
              </a:r>
            </a:p>
          </p:txBody>
        </p:sp>
        <p:sp>
          <p:nvSpPr>
            <p:cNvPr id="4110" name="Text Box 37"/>
            <p:cNvSpPr txBox="1">
              <a:spLocks noChangeArrowheads="1"/>
            </p:cNvSpPr>
            <p:nvPr/>
          </p:nvSpPr>
          <p:spPr bwMode="auto">
            <a:xfrm>
              <a:off x="584" y="1616"/>
              <a:ext cx="1344" cy="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Unique Teachings:</a:t>
              </a:r>
              <a:r>
                <a:rPr lang="en-US" sz="900">
                  <a:latin typeface="Bradley Hand ITC" pitchFamily="66" charset="0"/>
                </a:rPr>
                <a:t> The visit of the Angel Gabriel to Zacharias (1: 5-25) and Mary (1: 26-38)are unique to Luke as well as many of the details surrounding the birth of Christ, such as the journey to Bethlehem and the visit of the shepherds (2: 1-20).  Many parables are unique to Luke, including the parables of the Prodigal Son (15: 11-32) and the Good Samaritan (10: 25-37).</a:t>
              </a:r>
            </a:p>
          </p:txBody>
        </p:sp>
        <p:sp>
          <p:nvSpPr>
            <p:cNvPr id="4111" name="Text Box 38"/>
            <p:cNvSpPr txBox="1">
              <a:spLocks noChangeArrowheads="1"/>
            </p:cNvSpPr>
            <p:nvPr/>
          </p:nvSpPr>
          <p:spPr bwMode="auto">
            <a:xfrm>
              <a:off x="620" y="2276"/>
              <a:ext cx="124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lnSpc>
                  <a:spcPct val="75000"/>
                </a:lnSpc>
                <a:spcBef>
                  <a:spcPct val="50000"/>
                </a:spcBef>
              </a:pPr>
              <a:r>
                <a:rPr lang="en-US" sz="800" b="1">
                  <a:latin typeface="Bradley Hand ITC" pitchFamily="66" charset="0"/>
                </a:rPr>
                <a:t>Source:</a:t>
              </a:r>
              <a:r>
                <a:rPr lang="en-US" sz="800">
                  <a:latin typeface="Bradley Hand ITC" pitchFamily="66" charset="0"/>
                </a:rPr>
                <a:t> </a:t>
              </a:r>
              <a:r>
                <a:rPr lang="en-US" sz="800" i="1">
                  <a:solidFill>
                    <a:srgbClr val="000000"/>
                  </a:solidFill>
                  <a:latin typeface="Bradley Hand ITC" pitchFamily="66" charset="0"/>
                  <a:cs typeface="Times New Roman" pitchFamily="18" charset="0"/>
                </a:rPr>
                <a:t>New Testament Teacher Resource Manual [1999], 72</a:t>
              </a:r>
              <a:endParaRPr lang="en-US" sz="800">
                <a:solidFill>
                  <a:srgbClr val="000000"/>
                </a:solidFill>
                <a:latin typeface="Bradley Hand ITC" pitchFamily="66" charset="0"/>
                <a:cs typeface="Times New Roman" pitchFamily="18" charset="0"/>
              </a:endParaRPr>
            </a:p>
          </p:txBody>
        </p:sp>
      </p:grpSp>
      <p:grpSp>
        <p:nvGrpSpPr>
          <p:cNvPr id="4101" name="Group 39"/>
          <p:cNvGrpSpPr>
            <a:grpSpLocks/>
          </p:cNvGrpSpPr>
          <p:nvPr/>
        </p:nvGrpSpPr>
        <p:grpSpPr bwMode="auto">
          <a:xfrm>
            <a:off x="4195763" y="758825"/>
            <a:ext cx="2425700" cy="3121025"/>
            <a:chOff x="584" y="484"/>
            <a:chExt cx="1528" cy="1966"/>
          </a:xfrm>
        </p:grpSpPr>
        <p:sp>
          <p:nvSpPr>
            <p:cNvPr id="4102" name="Text Box 40"/>
            <p:cNvSpPr txBox="1">
              <a:spLocks noChangeArrowheads="1"/>
            </p:cNvSpPr>
            <p:nvPr/>
          </p:nvSpPr>
          <p:spPr bwMode="auto">
            <a:xfrm>
              <a:off x="912" y="484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Bradley Hand ITC" pitchFamily="66" charset="0"/>
                </a:rPr>
                <a:t>Luke</a:t>
              </a:r>
            </a:p>
          </p:txBody>
        </p:sp>
        <p:sp>
          <p:nvSpPr>
            <p:cNvPr id="4103" name="Text Box 41"/>
            <p:cNvSpPr txBox="1">
              <a:spLocks noChangeArrowheads="1"/>
            </p:cNvSpPr>
            <p:nvPr/>
          </p:nvSpPr>
          <p:spPr bwMode="auto">
            <a:xfrm>
              <a:off x="912" y="636"/>
              <a:ext cx="1200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Author:</a:t>
              </a:r>
              <a:r>
                <a:rPr lang="en-US" sz="900">
                  <a:latin typeface="Bradley Hand ITC" pitchFamily="66" charset="0"/>
                </a:rPr>
                <a:t> A Gentile by birth, Luke was not one of the original apostles of Christ.  He was a physician (Colossians 4:14)who was called as a “messenger of Jesus Christ” (JST, Luke 1:1).  He accompanied Paul on his second and third missionary journey.  He is also the author of the book of Acts.</a:t>
              </a:r>
            </a:p>
          </p:txBody>
        </p:sp>
        <p:sp>
          <p:nvSpPr>
            <p:cNvPr id="4104" name="Text Box 42"/>
            <p:cNvSpPr txBox="1">
              <a:spLocks noChangeArrowheads="1"/>
            </p:cNvSpPr>
            <p:nvPr/>
          </p:nvSpPr>
          <p:spPr bwMode="auto">
            <a:xfrm>
              <a:off x="728" y="1256"/>
              <a:ext cx="1288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Audience:</a:t>
              </a:r>
              <a:r>
                <a:rPr lang="en-US" sz="900">
                  <a:latin typeface="Bradley Hand ITC" pitchFamily="66" charset="0"/>
                </a:rPr>
                <a:t> Luke’s gospel is directed towards the Gentiles (non-Jews), specifically written to a Gentile by the name of Theophilus (Luke 1:3) about whom little is known. </a:t>
              </a:r>
            </a:p>
          </p:txBody>
        </p:sp>
        <p:sp>
          <p:nvSpPr>
            <p:cNvPr id="4105" name="Text Box 43"/>
            <p:cNvSpPr txBox="1">
              <a:spLocks noChangeArrowheads="1"/>
            </p:cNvSpPr>
            <p:nvPr/>
          </p:nvSpPr>
          <p:spPr bwMode="auto">
            <a:xfrm>
              <a:off x="584" y="1616"/>
              <a:ext cx="1344" cy="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Unique Teachings:</a:t>
              </a:r>
              <a:r>
                <a:rPr lang="en-US" sz="900">
                  <a:latin typeface="Bradley Hand ITC" pitchFamily="66" charset="0"/>
                </a:rPr>
                <a:t> The visit of the Angel Gabriel to Zacharias (1: 5-25) and Mary (1: 26-38)are unique to Luke as well as many of the details surrounding the birth of Christ, such as the journey to Bethlehem and the visit of the shepherds (2: 1-20).  Many parables are unique to Luke, including the parables of the Prodigal Son (15: 11-32) and the Good Samaritan (10: 25-37).</a:t>
              </a:r>
            </a:p>
          </p:txBody>
        </p:sp>
        <p:sp>
          <p:nvSpPr>
            <p:cNvPr id="4106" name="Text Box 44"/>
            <p:cNvSpPr txBox="1">
              <a:spLocks noChangeArrowheads="1"/>
            </p:cNvSpPr>
            <p:nvPr/>
          </p:nvSpPr>
          <p:spPr bwMode="auto">
            <a:xfrm>
              <a:off x="620" y="2276"/>
              <a:ext cx="124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lnSpc>
                  <a:spcPct val="75000"/>
                </a:lnSpc>
                <a:spcBef>
                  <a:spcPct val="50000"/>
                </a:spcBef>
              </a:pPr>
              <a:r>
                <a:rPr lang="en-US" sz="800" b="1">
                  <a:latin typeface="Bradley Hand ITC" pitchFamily="66" charset="0"/>
                </a:rPr>
                <a:t>Source:</a:t>
              </a:r>
              <a:r>
                <a:rPr lang="en-US" sz="800">
                  <a:latin typeface="Bradley Hand ITC" pitchFamily="66" charset="0"/>
                </a:rPr>
                <a:t> </a:t>
              </a:r>
              <a:r>
                <a:rPr lang="en-US" sz="800" i="1">
                  <a:solidFill>
                    <a:srgbClr val="000000"/>
                  </a:solidFill>
                  <a:latin typeface="Bradley Hand ITC" pitchFamily="66" charset="0"/>
                  <a:cs typeface="Times New Roman" pitchFamily="18" charset="0"/>
                </a:rPr>
                <a:t>New Testament Teacher Resource Manual [1999], 72</a:t>
              </a:r>
              <a:endParaRPr lang="en-US" sz="800">
                <a:solidFill>
                  <a:srgbClr val="000000"/>
                </a:solidFill>
                <a:latin typeface="Bradley Hand ITC" pitchFamily="66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7"/>
          <p:cNvGrpSpPr>
            <a:grpSpLocks/>
          </p:cNvGrpSpPr>
          <p:nvPr/>
        </p:nvGrpSpPr>
        <p:grpSpPr bwMode="auto">
          <a:xfrm>
            <a:off x="938213" y="768350"/>
            <a:ext cx="2414587" cy="3205163"/>
            <a:chOff x="591" y="484"/>
            <a:chExt cx="1521" cy="2019"/>
          </a:xfrm>
        </p:grpSpPr>
        <p:sp>
          <p:nvSpPr>
            <p:cNvPr id="5141" name="Text Box 3"/>
            <p:cNvSpPr txBox="1">
              <a:spLocks noChangeArrowheads="1"/>
            </p:cNvSpPr>
            <p:nvPr/>
          </p:nvSpPr>
          <p:spPr bwMode="auto">
            <a:xfrm>
              <a:off x="912" y="484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Bradley Hand ITC" pitchFamily="66" charset="0"/>
                </a:rPr>
                <a:t>John</a:t>
              </a:r>
            </a:p>
          </p:txBody>
        </p:sp>
        <p:sp>
          <p:nvSpPr>
            <p:cNvPr id="5142" name="Text Box 4"/>
            <p:cNvSpPr txBox="1">
              <a:spLocks noChangeArrowheads="1"/>
            </p:cNvSpPr>
            <p:nvPr/>
          </p:nvSpPr>
          <p:spPr bwMode="auto">
            <a:xfrm>
              <a:off x="912" y="646"/>
              <a:ext cx="1200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Author:</a:t>
              </a:r>
              <a:r>
                <a:rPr lang="en-US" sz="900">
                  <a:latin typeface="Bradley Hand ITC" pitchFamily="66" charset="0"/>
                </a:rPr>
                <a:t> Like Matthew, John was one of the original twelve apostles of the Lord.  A fisherman by trade, he “</a:t>
              </a:r>
              <a:r>
                <a:rPr lang="en-US" sz="900">
                  <a:solidFill>
                    <a:srgbClr val="000000"/>
                  </a:solidFill>
                  <a:latin typeface="Bradley Hand ITC" pitchFamily="66" charset="0"/>
                </a:rPr>
                <a:t>forsook </a:t>
              </a:r>
              <a:r>
                <a:rPr lang="en-US" sz="900">
                  <a:latin typeface="Bradley Hand ITC" pitchFamily="66" charset="0"/>
                </a:rPr>
                <a:t>all” (Luke 5: 11) when called by Christ.  Along with Peter and James, he  served in the First Presidency of the early Christian Church (see </a:t>
              </a:r>
              <a:r>
                <a:rPr lang="en-US" sz="900">
                  <a:solidFill>
                    <a:srgbClr val="000000"/>
                  </a:solidFill>
                  <a:latin typeface="Bradley Hand ITC" pitchFamily="66" charset="0"/>
                </a:rPr>
                <a:t>Joseph Fielding Smith, </a:t>
              </a:r>
              <a:r>
                <a:rPr lang="en-US" sz="900" i="1">
                  <a:solidFill>
                    <a:srgbClr val="000000"/>
                  </a:solidFill>
                  <a:latin typeface="Bradley Hand ITC" pitchFamily="66" charset="0"/>
                </a:rPr>
                <a:t>Doctrines of Salvation,</a:t>
              </a:r>
              <a:r>
                <a:rPr lang="en-US" sz="900">
                  <a:solidFill>
                    <a:srgbClr val="000000"/>
                  </a:solidFill>
                  <a:latin typeface="Bradley Hand ITC" pitchFamily="66" charset="0"/>
                </a:rPr>
                <a:t>,3:152).</a:t>
              </a:r>
              <a:r>
                <a:rPr lang="en-US" sz="900">
                  <a:latin typeface="Bradley Hand ITC" pitchFamily="66" charset="0"/>
                </a:rPr>
                <a:t> </a:t>
              </a:r>
            </a:p>
          </p:txBody>
        </p:sp>
        <p:sp>
          <p:nvSpPr>
            <p:cNvPr id="5143" name="Text Box 5"/>
            <p:cNvSpPr txBox="1">
              <a:spLocks noChangeArrowheads="1"/>
            </p:cNvSpPr>
            <p:nvPr/>
          </p:nvSpPr>
          <p:spPr bwMode="auto">
            <a:xfrm>
              <a:off x="728" y="1276"/>
              <a:ext cx="1288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Audience:</a:t>
              </a:r>
              <a:r>
                <a:rPr lang="en-US" sz="900">
                  <a:latin typeface="Bradley Hand ITC" pitchFamily="66" charset="0"/>
                </a:rPr>
                <a:t> John</a:t>
              </a:r>
              <a:r>
                <a:rPr lang="en-US" sz="900">
                  <a:solidFill>
                    <a:srgbClr val="000000"/>
                  </a:solidFill>
                  <a:latin typeface="Bradley Hand ITC" pitchFamily="66" charset="0"/>
                </a:rPr>
                <a:t> “was writing to members of the Church who already had basic information about the Lord (Bible Dictionary, p. 683).”</a:t>
              </a:r>
              <a:endParaRPr lang="en-US" sz="900">
                <a:latin typeface="Bradley Hand ITC" pitchFamily="66" charset="0"/>
              </a:endParaRPr>
            </a:p>
          </p:txBody>
        </p:sp>
        <p:sp>
          <p:nvSpPr>
            <p:cNvPr id="5144" name="Text Box 6"/>
            <p:cNvSpPr txBox="1">
              <a:spLocks noChangeArrowheads="1"/>
            </p:cNvSpPr>
            <p:nvPr/>
          </p:nvSpPr>
          <p:spPr bwMode="auto">
            <a:xfrm>
              <a:off x="591" y="1575"/>
              <a:ext cx="1344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Unique Teachings:</a:t>
              </a:r>
              <a:r>
                <a:rPr lang="en-US" sz="900">
                  <a:latin typeface="Bradley Hand ITC" pitchFamily="66" charset="0"/>
                </a:rPr>
                <a:t> About 92% of the Gospel of John is unique, the most of the four Gospels.  Some of his unique teachings include,  the woman at the well (4: 1-42), the raising of Lazarus from the dead (11: 1-56), the washing of the apostles feet (13: 1-16), the new commandment to “love one another as I have loved you” (13:34), the discourse about the Holy Ghost (14-16), and the intercessory prayer (17). </a:t>
              </a:r>
            </a:p>
          </p:txBody>
        </p:sp>
        <p:sp>
          <p:nvSpPr>
            <p:cNvPr id="5145" name="Rectangle 26"/>
            <p:cNvSpPr>
              <a:spLocks noChangeArrowheads="1"/>
            </p:cNvSpPr>
            <p:nvPr/>
          </p:nvSpPr>
          <p:spPr bwMode="auto">
            <a:xfrm>
              <a:off x="1250" y="2315"/>
              <a:ext cx="752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900" b="1">
                  <a:latin typeface="Bradley Hand ITC" pitchFamily="66" charset="0"/>
                </a:rPr>
                <a:t>Source:</a:t>
              </a:r>
              <a:r>
                <a:rPr lang="en-US" sz="900">
                  <a:latin typeface="Bradley Hand ITC" pitchFamily="66" charset="0"/>
                </a:rPr>
                <a:t> Bible Dictionary, p. 683</a:t>
              </a:r>
            </a:p>
          </p:txBody>
        </p:sp>
      </p:grpSp>
      <p:grpSp>
        <p:nvGrpSpPr>
          <p:cNvPr id="5123" name="Group 28"/>
          <p:cNvGrpSpPr>
            <a:grpSpLocks/>
          </p:cNvGrpSpPr>
          <p:nvPr/>
        </p:nvGrpSpPr>
        <p:grpSpPr bwMode="auto">
          <a:xfrm>
            <a:off x="4181475" y="5543550"/>
            <a:ext cx="2414588" cy="3205163"/>
            <a:chOff x="591" y="484"/>
            <a:chExt cx="1521" cy="2019"/>
          </a:xfrm>
        </p:grpSpPr>
        <p:sp>
          <p:nvSpPr>
            <p:cNvPr id="5136" name="Text Box 29"/>
            <p:cNvSpPr txBox="1">
              <a:spLocks noChangeArrowheads="1"/>
            </p:cNvSpPr>
            <p:nvPr/>
          </p:nvSpPr>
          <p:spPr bwMode="auto">
            <a:xfrm>
              <a:off x="912" y="484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Bradley Hand ITC" pitchFamily="66" charset="0"/>
                </a:rPr>
                <a:t>John</a:t>
              </a:r>
            </a:p>
          </p:txBody>
        </p:sp>
        <p:sp>
          <p:nvSpPr>
            <p:cNvPr id="5137" name="Text Box 30"/>
            <p:cNvSpPr txBox="1">
              <a:spLocks noChangeArrowheads="1"/>
            </p:cNvSpPr>
            <p:nvPr/>
          </p:nvSpPr>
          <p:spPr bwMode="auto">
            <a:xfrm>
              <a:off x="912" y="646"/>
              <a:ext cx="1200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Author:</a:t>
              </a:r>
              <a:r>
                <a:rPr lang="en-US" sz="900">
                  <a:latin typeface="Bradley Hand ITC" pitchFamily="66" charset="0"/>
                </a:rPr>
                <a:t> Like Matthew, John was one of the original twelve apostles of the Lord.  A fisherman by trade, he “</a:t>
              </a:r>
              <a:r>
                <a:rPr lang="en-US" sz="900">
                  <a:solidFill>
                    <a:srgbClr val="000000"/>
                  </a:solidFill>
                  <a:latin typeface="Bradley Hand ITC" pitchFamily="66" charset="0"/>
                </a:rPr>
                <a:t>forsook </a:t>
              </a:r>
              <a:r>
                <a:rPr lang="en-US" sz="900">
                  <a:latin typeface="Bradley Hand ITC" pitchFamily="66" charset="0"/>
                </a:rPr>
                <a:t>all” (Luke 5: 11) when called by Christ.  Along with Peter and James, he  served in the First Presidency of the early Christian Church (see </a:t>
              </a:r>
              <a:r>
                <a:rPr lang="en-US" sz="900">
                  <a:solidFill>
                    <a:srgbClr val="000000"/>
                  </a:solidFill>
                  <a:latin typeface="Bradley Hand ITC" pitchFamily="66" charset="0"/>
                </a:rPr>
                <a:t>Joseph Fielding Smith, </a:t>
              </a:r>
              <a:r>
                <a:rPr lang="en-US" sz="900" i="1">
                  <a:solidFill>
                    <a:srgbClr val="000000"/>
                  </a:solidFill>
                  <a:latin typeface="Bradley Hand ITC" pitchFamily="66" charset="0"/>
                </a:rPr>
                <a:t>Doctrines of Salvation,</a:t>
              </a:r>
              <a:r>
                <a:rPr lang="en-US" sz="900">
                  <a:solidFill>
                    <a:srgbClr val="000000"/>
                  </a:solidFill>
                  <a:latin typeface="Bradley Hand ITC" pitchFamily="66" charset="0"/>
                </a:rPr>
                <a:t>,3:152).</a:t>
              </a:r>
              <a:r>
                <a:rPr lang="en-US" sz="900">
                  <a:latin typeface="Bradley Hand ITC" pitchFamily="66" charset="0"/>
                </a:rPr>
                <a:t> </a:t>
              </a:r>
            </a:p>
          </p:txBody>
        </p:sp>
        <p:sp>
          <p:nvSpPr>
            <p:cNvPr id="5138" name="Text Box 31"/>
            <p:cNvSpPr txBox="1">
              <a:spLocks noChangeArrowheads="1"/>
            </p:cNvSpPr>
            <p:nvPr/>
          </p:nvSpPr>
          <p:spPr bwMode="auto">
            <a:xfrm>
              <a:off x="728" y="1276"/>
              <a:ext cx="1288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Audience:</a:t>
              </a:r>
              <a:r>
                <a:rPr lang="en-US" sz="900">
                  <a:latin typeface="Bradley Hand ITC" pitchFamily="66" charset="0"/>
                </a:rPr>
                <a:t> John</a:t>
              </a:r>
              <a:r>
                <a:rPr lang="en-US" sz="900">
                  <a:solidFill>
                    <a:srgbClr val="000000"/>
                  </a:solidFill>
                  <a:latin typeface="Bradley Hand ITC" pitchFamily="66" charset="0"/>
                </a:rPr>
                <a:t> “was writing to members of the Church who already had basic information about the Lord (Bible Dictionary, p. 683).”</a:t>
              </a:r>
              <a:endParaRPr lang="en-US" sz="900">
                <a:latin typeface="Bradley Hand ITC" pitchFamily="66" charset="0"/>
              </a:endParaRPr>
            </a:p>
          </p:txBody>
        </p:sp>
        <p:sp>
          <p:nvSpPr>
            <p:cNvPr id="5139" name="Text Box 32"/>
            <p:cNvSpPr txBox="1">
              <a:spLocks noChangeArrowheads="1"/>
            </p:cNvSpPr>
            <p:nvPr/>
          </p:nvSpPr>
          <p:spPr bwMode="auto">
            <a:xfrm>
              <a:off x="591" y="1575"/>
              <a:ext cx="1344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Unique Teachings:</a:t>
              </a:r>
              <a:r>
                <a:rPr lang="en-US" sz="900">
                  <a:latin typeface="Bradley Hand ITC" pitchFamily="66" charset="0"/>
                </a:rPr>
                <a:t> About 92% of the Gospel of John is unique, the most of the four Gospels.  Some of his unique teachings include,  the woman at the well (4: 1-42), the raising of Lazarus from the dead (11: 1-56), the washing of the apostles feet (13: 1-16), the new commandment to “love one another as I have loved you” (13:34), the discourse about the Holy Ghost (14-16), and the intercessory prayer (17). </a:t>
              </a:r>
            </a:p>
          </p:txBody>
        </p:sp>
        <p:sp>
          <p:nvSpPr>
            <p:cNvPr id="5140" name="Rectangle 33"/>
            <p:cNvSpPr>
              <a:spLocks noChangeArrowheads="1"/>
            </p:cNvSpPr>
            <p:nvPr/>
          </p:nvSpPr>
          <p:spPr bwMode="auto">
            <a:xfrm>
              <a:off x="1250" y="2315"/>
              <a:ext cx="752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900" b="1">
                  <a:latin typeface="Bradley Hand ITC" pitchFamily="66" charset="0"/>
                </a:rPr>
                <a:t>Source:</a:t>
              </a:r>
              <a:r>
                <a:rPr lang="en-US" sz="900">
                  <a:latin typeface="Bradley Hand ITC" pitchFamily="66" charset="0"/>
                </a:rPr>
                <a:t> Bible Dictionary, p. 683</a:t>
              </a:r>
            </a:p>
          </p:txBody>
        </p:sp>
      </p:grpSp>
      <p:grpSp>
        <p:nvGrpSpPr>
          <p:cNvPr id="5124" name="Group 34"/>
          <p:cNvGrpSpPr>
            <a:grpSpLocks/>
          </p:cNvGrpSpPr>
          <p:nvPr/>
        </p:nvGrpSpPr>
        <p:grpSpPr bwMode="auto">
          <a:xfrm>
            <a:off x="923925" y="5543550"/>
            <a:ext cx="2414588" cy="3205163"/>
            <a:chOff x="591" y="484"/>
            <a:chExt cx="1521" cy="2019"/>
          </a:xfrm>
        </p:grpSpPr>
        <p:sp>
          <p:nvSpPr>
            <p:cNvPr id="5131" name="Text Box 35"/>
            <p:cNvSpPr txBox="1">
              <a:spLocks noChangeArrowheads="1"/>
            </p:cNvSpPr>
            <p:nvPr/>
          </p:nvSpPr>
          <p:spPr bwMode="auto">
            <a:xfrm>
              <a:off x="912" y="484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Bradley Hand ITC" pitchFamily="66" charset="0"/>
                </a:rPr>
                <a:t>John</a:t>
              </a:r>
            </a:p>
          </p:txBody>
        </p:sp>
        <p:sp>
          <p:nvSpPr>
            <p:cNvPr id="5132" name="Text Box 36"/>
            <p:cNvSpPr txBox="1">
              <a:spLocks noChangeArrowheads="1"/>
            </p:cNvSpPr>
            <p:nvPr/>
          </p:nvSpPr>
          <p:spPr bwMode="auto">
            <a:xfrm>
              <a:off x="912" y="646"/>
              <a:ext cx="1200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Author:</a:t>
              </a:r>
              <a:r>
                <a:rPr lang="en-US" sz="900">
                  <a:latin typeface="Bradley Hand ITC" pitchFamily="66" charset="0"/>
                </a:rPr>
                <a:t> Like Matthew, John was one of the original twelve apostles of the Lord.  A fisherman by trade, he “</a:t>
              </a:r>
              <a:r>
                <a:rPr lang="en-US" sz="900">
                  <a:solidFill>
                    <a:srgbClr val="000000"/>
                  </a:solidFill>
                  <a:latin typeface="Bradley Hand ITC" pitchFamily="66" charset="0"/>
                </a:rPr>
                <a:t>forsook </a:t>
              </a:r>
              <a:r>
                <a:rPr lang="en-US" sz="900">
                  <a:latin typeface="Bradley Hand ITC" pitchFamily="66" charset="0"/>
                </a:rPr>
                <a:t>all” (Luke 5: 11) when called by Christ.  Along with Peter and James, he  served in the First Presidency of the early Christian Church (see </a:t>
              </a:r>
              <a:r>
                <a:rPr lang="en-US" sz="900">
                  <a:solidFill>
                    <a:srgbClr val="000000"/>
                  </a:solidFill>
                  <a:latin typeface="Bradley Hand ITC" pitchFamily="66" charset="0"/>
                </a:rPr>
                <a:t>Joseph Fielding Smith, </a:t>
              </a:r>
              <a:r>
                <a:rPr lang="en-US" sz="900" i="1">
                  <a:solidFill>
                    <a:srgbClr val="000000"/>
                  </a:solidFill>
                  <a:latin typeface="Bradley Hand ITC" pitchFamily="66" charset="0"/>
                </a:rPr>
                <a:t>Doctrines of Salvation,</a:t>
              </a:r>
              <a:r>
                <a:rPr lang="en-US" sz="900">
                  <a:solidFill>
                    <a:srgbClr val="000000"/>
                  </a:solidFill>
                  <a:latin typeface="Bradley Hand ITC" pitchFamily="66" charset="0"/>
                </a:rPr>
                <a:t>,3:152).</a:t>
              </a:r>
              <a:r>
                <a:rPr lang="en-US" sz="900">
                  <a:latin typeface="Bradley Hand ITC" pitchFamily="66" charset="0"/>
                </a:rPr>
                <a:t> </a:t>
              </a:r>
            </a:p>
          </p:txBody>
        </p:sp>
        <p:sp>
          <p:nvSpPr>
            <p:cNvPr id="5133" name="Text Box 37"/>
            <p:cNvSpPr txBox="1">
              <a:spLocks noChangeArrowheads="1"/>
            </p:cNvSpPr>
            <p:nvPr/>
          </p:nvSpPr>
          <p:spPr bwMode="auto">
            <a:xfrm>
              <a:off x="728" y="1276"/>
              <a:ext cx="1288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Audience:</a:t>
              </a:r>
              <a:r>
                <a:rPr lang="en-US" sz="900">
                  <a:latin typeface="Bradley Hand ITC" pitchFamily="66" charset="0"/>
                </a:rPr>
                <a:t> John</a:t>
              </a:r>
              <a:r>
                <a:rPr lang="en-US" sz="900">
                  <a:solidFill>
                    <a:srgbClr val="000000"/>
                  </a:solidFill>
                  <a:latin typeface="Bradley Hand ITC" pitchFamily="66" charset="0"/>
                </a:rPr>
                <a:t> “was writing to members of the Church who already had basic information about the Lord (Bible Dictionary, p. 683).”</a:t>
              </a:r>
              <a:endParaRPr lang="en-US" sz="900">
                <a:latin typeface="Bradley Hand ITC" pitchFamily="66" charset="0"/>
              </a:endParaRPr>
            </a:p>
          </p:txBody>
        </p:sp>
        <p:sp>
          <p:nvSpPr>
            <p:cNvPr id="5134" name="Text Box 38"/>
            <p:cNvSpPr txBox="1">
              <a:spLocks noChangeArrowheads="1"/>
            </p:cNvSpPr>
            <p:nvPr/>
          </p:nvSpPr>
          <p:spPr bwMode="auto">
            <a:xfrm>
              <a:off x="591" y="1575"/>
              <a:ext cx="1344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Unique Teachings:</a:t>
              </a:r>
              <a:r>
                <a:rPr lang="en-US" sz="900">
                  <a:latin typeface="Bradley Hand ITC" pitchFamily="66" charset="0"/>
                </a:rPr>
                <a:t> About 92% of the Gospel of John is unique, the most of the four Gospels.  Some of his unique teachings include,  the woman at the well (4: 1-42), the raising of Lazarus from the dead (11: 1-56), the washing of the apostles feet (13: 1-16), the new commandment to “love one another as I have loved you” (13:34), the discourse about the Holy Ghost (14-16), and the intercessory prayer (17). </a:t>
              </a:r>
            </a:p>
          </p:txBody>
        </p:sp>
        <p:sp>
          <p:nvSpPr>
            <p:cNvPr id="5135" name="Rectangle 39"/>
            <p:cNvSpPr>
              <a:spLocks noChangeArrowheads="1"/>
            </p:cNvSpPr>
            <p:nvPr/>
          </p:nvSpPr>
          <p:spPr bwMode="auto">
            <a:xfrm>
              <a:off x="1250" y="2315"/>
              <a:ext cx="752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900" b="1">
                  <a:latin typeface="Bradley Hand ITC" pitchFamily="66" charset="0"/>
                </a:rPr>
                <a:t>Source:</a:t>
              </a:r>
              <a:r>
                <a:rPr lang="en-US" sz="900">
                  <a:latin typeface="Bradley Hand ITC" pitchFamily="66" charset="0"/>
                </a:rPr>
                <a:t> Bible Dictionary, p. 683</a:t>
              </a:r>
            </a:p>
          </p:txBody>
        </p:sp>
      </p:grpSp>
      <p:grpSp>
        <p:nvGrpSpPr>
          <p:cNvPr id="5125" name="Group 40"/>
          <p:cNvGrpSpPr>
            <a:grpSpLocks/>
          </p:cNvGrpSpPr>
          <p:nvPr/>
        </p:nvGrpSpPr>
        <p:grpSpPr bwMode="auto">
          <a:xfrm>
            <a:off x="4200525" y="771525"/>
            <a:ext cx="2414588" cy="3205163"/>
            <a:chOff x="591" y="484"/>
            <a:chExt cx="1521" cy="2019"/>
          </a:xfrm>
        </p:grpSpPr>
        <p:sp>
          <p:nvSpPr>
            <p:cNvPr id="5126" name="Text Box 41"/>
            <p:cNvSpPr txBox="1">
              <a:spLocks noChangeArrowheads="1"/>
            </p:cNvSpPr>
            <p:nvPr/>
          </p:nvSpPr>
          <p:spPr bwMode="auto">
            <a:xfrm>
              <a:off x="912" y="484"/>
              <a:ext cx="11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latin typeface="Bradley Hand ITC" pitchFamily="66" charset="0"/>
                </a:rPr>
                <a:t>John</a:t>
              </a:r>
            </a:p>
          </p:txBody>
        </p:sp>
        <p:sp>
          <p:nvSpPr>
            <p:cNvPr id="5127" name="Text Box 42"/>
            <p:cNvSpPr txBox="1">
              <a:spLocks noChangeArrowheads="1"/>
            </p:cNvSpPr>
            <p:nvPr/>
          </p:nvSpPr>
          <p:spPr bwMode="auto">
            <a:xfrm>
              <a:off x="912" y="646"/>
              <a:ext cx="1200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Author:</a:t>
              </a:r>
              <a:r>
                <a:rPr lang="en-US" sz="900">
                  <a:latin typeface="Bradley Hand ITC" pitchFamily="66" charset="0"/>
                </a:rPr>
                <a:t> Like Matthew, John was one of the original twelve apostles of the Lord.  A fisherman by trade, he “</a:t>
              </a:r>
              <a:r>
                <a:rPr lang="en-US" sz="900">
                  <a:solidFill>
                    <a:srgbClr val="000000"/>
                  </a:solidFill>
                  <a:latin typeface="Bradley Hand ITC" pitchFamily="66" charset="0"/>
                </a:rPr>
                <a:t>forsook </a:t>
              </a:r>
              <a:r>
                <a:rPr lang="en-US" sz="900">
                  <a:latin typeface="Bradley Hand ITC" pitchFamily="66" charset="0"/>
                </a:rPr>
                <a:t>all” (Luke 5: 11) when called by Christ.  Along with Peter and James, he  served in the First Presidency of the early Christian Church (see </a:t>
              </a:r>
              <a:r>
                <a:rPr lang="en-US" sz="900">
                  <a:solidFill>
                    <a:srgbClr val="000000"/>
                  </a:solidFill>
                  <a:latin typeface="Bradley Hand ITC" pitchFamily="66" charset="0"/>
                </a:rPr>
                <a:t>Joseph Fielding Smith, </a:t>
              </a:r>
              <a:r>
                <a:rPr lang="en-US" sz="900" i="1">
                  <a:solidFill>
                    <a:srgbClr val="000000"/>
                  </a:solidFill>
                  <a:latin typeface="Bradley Hand ITC" pitchFamily="66" charset="0"/>
                </a:rPr>
                <a:t>Doctrines of Salvation,</a:t>
              </a:r>
              <a:r>
                <a:rPr lang="en-US" sz="900">
                  <a:solidFill>
                    <a:srgbClr val="000000"/>
                  </a:solidFill>
                  <a:latin typeface="Bradley Hand ITC" pitchFamily="66" charset="0"/>
                </a:rPr>
                <a:t>,3:152).</a:t>
              </a:r>
              <a:r>
                <a:rPr lang="en-US" sz="900">
                  <a:latin typeface="Bradley Hand ITC" pitchFamily="66" charset="0"/>
                </a:rPr>
                <a:t> </a:t>
              </a:r>
            </a:p>
          </p:txBody>
        </p:sp>
        <p:sp>
          <p:nvSpPr>
            <p:cNvPr id="5128" name="Text Box 43"/>
            <p:cNvSpPr txBox="1">
              <a:spLocks noChangeArrowheads="1"/>
            </p:cNvSpPr>
            <p:nvPr/>
          </p:nvSpPr>
          <p:spPr bwMode="auto">
            <a:xfrm>
              <a:off x="728" y="1276"/>
              <a:ext cx="1288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Audience:</a:t>
              </a:r>
              <a:r>
                <a:rPr lang="en-US" sz="900">
                  <a:latin typeface="Bradley Hand ITC" pitchFamily="66" charset="0"/>
                </a:rPr>
                <a:t> John</a:t>
              </a:r>
              <a:r>
                <a:rPr lang="en-US" sz="900">
                  <a:solidFill>
                    <a:srgbClr val="000000"/>
                  </a:solidFill>
                  <a:latin typeface="Bradley Hand ITC" pitchFamily="66" charset="0"/>
                </a:rPr>
                <a:t> “was writing to members of the Church who already had basic information about the Lord (Bible Dictionary, p. 683).”</a:t>
              </a:r>
              <a:endParaRPr lang="en-US" sz="900">
                <a:latin typeface="Bradley Hand ITC" pitchFamily="66" charset="0"/>
              </a:endParaRPr>
            </a:p>
          </p:txBody>
        </p:sp>
        <p:sp>
          <p:nvSpPr>
            <p:cNvPr id="5129" name="Text Box 44"/>
            <p:cNvSpPr txBox="1">
              <a:spLocks noChangeArrowheads="1"/>
            </p:cNvSpPr>
            <p:nvPr/>
          </p:nvSpPr>
          <p:spPr bwMode="auto">
            <a:xfrm>
              <a:off x="591" y="1575"/>
              <a:ext cx="1344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n-US" sz="900" b="1">
                  <a:latin typeface="Bradley Hand ITC" pitchFamily="66" charset="0"/>
                </a:rPr>
                <a:t>Unique Teachings:</a:t>
              </a:r>
              <a:r>
                <a:rPr lang="en-US" sz="900">
                  <a:latin typeface="Bradley Hand ITC" pitchFamily="66" charset="0"/>
                </a:rPr>
                <a:t> About 92% of the Gospel of John is unique, the most of the four Gospels.  Some of his unique teachings include,  the woman at the well (4: 1-42), the raising of Lazarus from the dead (11: 1-56), the washing of the apostles feet (13: 1-16), the new commandment to “love one another as I have loved you” (13:34), the discourse about the Holy Ghost (14-16), and the intercessory prayer (17). </a:t>
              </a:r>
            </a:p>
          </p:txBody>
        </p:sp>
        <p:sp>
          <p:nvSpPr>
            <p:cNvPr id="5130" name="Rectangle 45"/>
            <p:cNvSpPr>
              <a:spLocks noChangeArrowheads="1"/>
            </p:cNvSpPr>
            <p:nvPr/>
          </p:nvSpPr>
          <p:spPr bwMode="auto">
            <a:xfrm>
              <a:off x="1250" y="2315"/>
              <a:ext cx="752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900" b="1">
                  <a:latin typeface="Bradley Hand ITC" pitchFamily="66" charset="0"/>
                </a:rPr>
                <a:t>Source:</a:t>
              </a:r>
              <a:r>
                <a:rPr lang="en-US" sz="900">
                  <a:latin typeface="Bradley Hand ITC" pitchFamily="66" charset="0"/>
                </a:rPr>
                <a:t> Bible Dictionary, p. 683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2892</Words>
  <Application>Microsoft Office PowerPoint</Application>
  <PresentationFormat>Custom</PresentationFormat>
  <Paragraphs>84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Bradley Hand ITC</vt:lpstr>
      <vt:lpstr>Solid Antique Roman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LDS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PorterCJ</dc:creator>
  <cp:lastModifiedBy>John Bushman</cp:lastModifiedBy>
  <cp:revision>18</cp:revision>
  <dcterms:created xsi:type="dcterms:W3CDTF">2008-07-15T22:23:09Z</dcterms:created>
  <dcterms:modified xsi:type="dcterms:W3CDTF">2019-08-09T15:40:43Z</dcterms:modified>
</cp:coreProperties>
</file>