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68" r:id="rId3"/>
    <p:sldId id="256" r:id="rId4"/>
    <p:sldId id="257" r:id="rId5"/>
    <p:sldId id="258" r:id="rId6"/>
    <p:sldId id="259" r:id="rId7"/>
    <p:sldId id="260" r:id="rId8"/>
    <p:sldId id="261" r:id="rId9"/>
    <p:sldId id="262" r:id="rId10"/>
    <p:sldId id="263" r:id="rId11"/>
    <p:sldId id="264" r:id="rId12"/>
    <p:sldId id="265" r:id="rId13"/>
    <p:sldId id="266" r:id="rId14"/>
    <p:sldId id="270" r:id="rId15"/>
    <p:sldId id="272" r:id="rId16"/>
    <p:sldId id="277" r:id="rId17"/>
    <p:sldId id="273" r:id="rId18"/>
    <p:sldId id="274" r:id="rId19"/>
    <p:sldId id="275" r:id="rId20"/>
    <p:sldId id="271" r:id="rId21"/>
    <p:sldId id="267" r:id="rId22"/>
    <p:sldId id="276"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50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66EB026-435A-4352-B5B6-B149109B9E6A}" type="datetimeFigureOut">
              <a:rPr lang="en-US" smtClean="0"/>
              <a:pPr/>
              <a:t>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BFF50F-51E3-4FF2-A35A-9211EC52338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6EB026-435A-4352-B5B6-B149109B9E6A}" type="datetimeFigureOut">
              <a:rPr lang="en-US" smtClean="0"/>
              <a:pPr/>
              <a:t>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BFF50F-51E3-4FF2-A35A-9211EC5233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6EB026-435A-4352-B5B6-B149109B9E6A}" type="datetimeFigureOut">
              <a:rPr lang="en-US" smtClean="0"/>
              <a:pPr/>
              <a:t>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BFF50F-51E3-4FF2-A35A-9211EC5233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6EB026-435A-4352-B5B6-B149109B9E6A}" type="datetimeFigureOut">
              <a:rPr lang="en-US" smtClean="0"/>
              <a:pPr/>
              <a:t>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BFF50F-51E3-4FF2-A35A-9211EC5233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6EB026-435A-4352-B5B6-B149109B9E6A}" type="datetimeFigureOut">
              <a:rPr lang="en-US" smtClean="0"/>
              <a:pPr/>
              <a:t>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BFF50F-51E3-4FF2-A35A-9211EC52338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66EB026-435A-4352-B5B6-B149109B9E6A}" type="datetimeFigureOut">
              <a:rPr lang="en-US" smtClean="0"/>
              <a:pPr/>
              <a:t>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BFF50F-51E3-4FF2-A35A-9211EC5233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66EB026-435A-4352-B5B6-B149109B9E6A}" type="datetimeFigureOut">
              <a:rPr lang="en-US" smtClean="0"/>
              <a:pPr/>
              <a:t>3/1/2016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BFF50F-51E3-4FF2-A35A-9211EC5233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66EB026-435A-4352-B5B6-B149109B9E6A}" type="datetimeFigureOut">
              <a:rPr lang="en-US" smtClean="0"/>
              <a:pPr/>
              <a:t>3/1/2016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BFF50F-51E3-4FF2-A35A-9211EC5233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6EB026-435A-4352-B5B6-B149109B9E6A}" type="datetimeFigureOut">
              <a:rPr lang="en-US" smtClean="0"/>
              <a:pPr/>
              <a:t>3/1/2016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BFF50F-51E3-4FF2-A35A-9211EC5233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6EB026-435A-4352-B5B6-B149109B9E6A}" type="datetimeFigureOut">
              <a:rPr lang="en-US" smtClean="0"/>
              <a:pPr/>
              <a:t>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BFF50F-51E3-4FF2-A35A-9211EC5233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6EB026-435A-4352-B5B6-B149109B9E6A}" type="datetimeFigureOut">
              <a:rPr lang="en-US" smtClean="0"/>
              <a:pPr/>
              <a:t>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BFF50F-51E3-4FF2-A35A-9211EC5233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6EB026-435A-4352-B5B6-B149109B9E6A}" type="datetimeFigureOut">
              <a:rPr lang="en-US" smtClean="0"/>
              <a:pPr/>
              <a:t>3/1/2016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BFF50F-51E3-4FF2-A35A-9211EC52338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en.wikipedia.org/wiki/Image:Winston_Churchill.jpg"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johnbushman.com/"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package" Target="../embeddings/Microsoft_Word_Document1.docx"/></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criptures.lds.org/rev/19/10"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hyperlink" Target="http://www.johnbushman.com/4/post/2011/05/a-secret-to-powerful-living.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6200"/>
            <a:ext cx="8229600" cy="1143000"/>
          </a:xfrm>
        </p:spPr>
        <p:txBody>
          <a:bodyPr>
            <a:normAutofit fontScale="90000"/>
          </a:bodyPr>
          <a:lstStyle/>
          <a:p>
            <a:r>
              <a:rPr lang="en-US" dirty="0" smtClean="0"/>
              <a:t/>
            </a:r>
            <a:br>
              <a:rPr lang="en-US" dirty="0" smtClean="0"/>
            </a:br>
            <a:r>
              <a:rPr lang="en-US" dirty="0" smtClean="0"/>
              <a:t> </a:t>
            </a:r>
            <a:r>
              <a:rPr lang="en-US" b="1" dirty="0" smtClean="0"/>
              <a:t>Multi-Stake Seminaries &amp; Institutes In-Service Training</a:t>
            </a:r>
            <a:endParaRPr lang="en-US" dirty="0"/>
          </a:p>
        </p:txBody>
      </p:sp>
      <p:sp>
        <p:nvSpPr>
          <p:cNvPr id="8" name="Text Placeholder 7"/>
          <p:cNvSpPr>
            <a:spLocks noGrp="1"/>
          </p:cNvSpPr>
          <p:nvPr>
            <p:ph type="body" sz="quarter" idx="3"/>
          </p:nvPr>
        </p:nvSpPr>
        <p:spPr>
          <a:xfrm>
            <a:off x="4645025" y="1535112"/>
            <a:ext cx="4270375" cy="1360487"/>
          </a:xfrm>
        </p:spPr>
        <p:txBody>
          <a:bodyPr>
            <a:noAutofit/>
          </a:bodyPr>
          <a:lstStyle/>
          <a:p>
            <a:r>
              <a:rPr lang="en-US" sz="2800" dirty="0" smtClean="0"/>
              <a:t>Hymn 131 </a:t>
            </a:r>
          </a:p>
          <a:p>
            <a:r>
              <a:rPr lang="en-US" sz="2800" dirty="0" smtClean="0"/>
              <a:t>“More Holiness Give Me</a:t>
            </a:r>
            <a:endParaRPr lang="en-US" sz="2800" dirty="0"/>
          </a:p>
        </p:txBody>
      </p:sp>
      <p:pic>
        <p:nvPicPr>
          <p:cNvPr id="5" name="Picture 2" descr="http://lds.org/gospellibrary/artbook/images/ArtBook__022_022__IsaiahWritesOfChristsbirth_Sm___.jpg"/>
          <p:cNvPicPr>
            <a:picLocks noChangeAspect="1" noChangeArrowheads="1"/>
          </p:cNvPicPr>
          <p:nvPr/>
        </p:nvPicPr>
        <p:blipFill>
          <a:blip r:embed="rId2" cstate="print"/>
          <a:srcRect/>
          <a:stretch>
            <a:fillRect/>
          </a:stretch>
        </p:blipFill>
        <p:spPr bwMode="auto">
          <a:xfrm>
            <a:off x="304800" y="1981200"/>
            <a:ext cx="3962400" cy="2743962"/>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Isaiah 2:4</a:t>
            </a:r>
            <a:br>
              <a:rPr lang="en-US" dirty="0" smtClean="0"/>
            </a:br>
            <a:r>
              <a:rPr lang="en-US" dirty="0" smtClean="0"/>
              <a:t>Isaiah 2:22</a:t>
            </a:r>
            <a:endParaRPr lang="en-US" dirty="0"/>
          </a:p>
        </p:txBody>
      </p:sp>
      <p:sp>
        <p:nvSpPr>
          <p:cNvPr id="3" name="Content Placeholder 2"/>
          <p:cNvSpPr>
            <a:spLocks noGrp="1"/>
          </p:cNvSpPr>
          <p:nvPr>
            <p:ph idx="1"/>
          </p:nvPr>
        </p:nvSpPr>
        <p:spPr/>
        <p:txBody>
          <a:bodyPr/>
          <a:lstStyle/>
          <a:p>
            <a:r>
              <a:rPr lang="en-US" dirty="0" smtClean="0"/>
              <a:t>22: Why do you trust in people who are one breath away from death?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Isaiah 3:16-25</a:t>
            </a:r>
            <a:endParaRPr lang="en-US" dirty="0"/>
          </a:p>
        </p:txBody>
      </p:sp>
      <p:sp>
        <p:nvSpPr>
          <p:cNvPr id="3" name="Content Placeholder 2"/>
          <p:cNvSpPr>
            <a:spLocks noGrp="1"/>
          </p:cNvSpPr>
          <p:nvPr>
            <p:ph idx="1"/>
          </p:nvPr>
        </p:nvSpPr>
        <p:spPr/>
        <p:txBody>
          <a:bodyPr/>
          <a:lstStyle/>
          <a:p>
            <a:r>
              <a:rPr lang="en-US" dirty="0" smtClean="0"/>
              <a:t>Translate into “Hi-</a:t>
            </a:r>
            <a:r>
              <a:rPr lang="en-US" dirty="0" err="1" smtClean="0"/>
              <a:t>sculise</a:t>
            </a:r>
            <a:r>
              <a:rPr lang="en-US" dirty="0" smtClean="0"/>
              <a:t>”</a:t>
            </a:r>
          </a:p>
          <a:p>
            <a:r>
              <a:rPr lang="en-US" dirty="0" smtClean="0"/>
              <a:t>Footnotes are great!</a:t>
            </a:r>
          </a:p>
          <a:p>
            <a:r>
              <a:rPr lang="en-US" dirty="0" smtClean="0"/>
              <a:t>18 “Bravery”</a:t>
            </a:r>
          </a:p>
          <a:p>
            <a:r>
              <a:rPr lang="en-US" dirty="0" smtClean="0"/>
              <a:t>Lessons?</a:t>
            </a:r>
          </a:p>
          <a:p>
            <a:pPr lvl="1"/>
            <a:r>
              <a:rPr lang="en-US" dirty="0" smtClean="0"/>
              <a:t>Confidence, not through clothes but by…</a:t>
            </a:r>
          </a:p>
          <a:p>
            <a:pPr lvl="1"/>
            <a:r>
              <a:rPr lang="en-US" dirty="0" smtClean="0"/>
              <a:t>Humility</a:t>
            </a:r>
          </a:p>
          <a:p>
            <a:pPr lvl="1"/>
            <a:r>
              <a:rPr lang="en-US" dirty="0" smtClean="0"/>
              <a:t>Beauty by…</a:t>
            </a:r>
          </a:p>
          <a:p>
            <a:pPr lvl="1"/>
            <a:r>
              <a:rPr lang="en-US" dirty="0" smtClean="0"/>
              <a:t>World’s definitions of beauty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Isaiah 5:18, 20</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Isaiah 6</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Isaiah 49:14-16</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Isaiah in the Book of Mormon</a:t>
            </a:r>
            <a:endParaRPr lang="en-US" dirty="0"/>
          </a:p>
        </p:txBody>
      </p:sp>
      <p:sp>
        <p:nvSpPr>
          <p:cNvPr id="3" name="Content Placeholder 2"/>
          <p:cNvSpPr>
            <a:spLocks noGrp="1"/>
          </p:cNvSpPr>
          <p:nvPr>
            <p:ph idx="1"/>
          </p:nvPr>
        </p:nvSpPr>
        <p:spPr/>
        <p:txBody>
          <a:bodyPr/>
          <a:lstStyle/>
          <a:p>
            <a:r>
              <a:rPr lang="en-US" dirty="0" smtClean="0"/>
              <a:t>See headings of Isaiah chapters</a:t>
            </a:r>
          </a:p>
          <a:p>
            <a:r>
              <a:rPr lang="en-US" dirty="0" smtClean="0"/>
              <a:t>Chapters 2-14</a:t>
            </a:r>
          </a:p>
          <a:p>
            <a:r>
              <a:rPr lang="en-US" dirty="0" smtClean="0"/>
              <a:t>29</a:t>
            </a:r>
          </a:p>
          <a:p>
            <a:r>
              <a:rPr lang="en-US" dirty="0" smtClean="0"/>
              <a:t>48</a:t>
            </a:r>
          </a:p>
          <a:p>
            <a:r>
              <a:rPr lang="en-US" dirty="0" smtClean="0"/>
              <a:t>49</a:t>
            </a:r>
          </a:p>
          <a:p>
            <a:r>
              <a:rPr lang="en-US" dirty="0" smtClean="0"/>
              <a:t>53</a:t>
            </a:r>
          </a:p>
          <a:p>
            <a:r>
              <a:rPr lang="en-US" dirty="0" smtClean="0"/>
              <a:t>54</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BIG topics in Isaiah </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Christ in the Book of Isaiah</a:t>
            </a:r>
            <a:endParaRPr lang="en-US" dirty="0"/>
          </a:p>
        </p:txBody>
      </p:sp>
      <p:sp>
        <p:nvSpPr>
          <p:cNvPr id="3" name="Content Placeholder 2"/>
          <p:cNvSpPr>
            <a:spLocks noGrp="1"/>
          </p:cNvSpPr>
          <p:nvPr>
            <p:ph idx="1"/>
          </p:nvPr>
        </p:nvSpPr>
        <p:spPr>
          <a:xfrm>
            <a:off x="457200" y="1371600"/>
            <a:ext cx="8229600" cy="5181600"/>
          </a:xfrm>
        </p:spPr>
        <p:txBody>
          <a:bodyPr>
            <a:normAutofit fontScale="92500" lnSpcReduction="10000"/>
          </a:bodyPr>
          <a:lstStyle/>
          <a:p>
            <a:r>
              <a:rPr lang="en-US" dirty="0" smtClean="0"/>
              <a:t>7:14-16 “Virgin shall conceive” </a:t>
            </a:r>
          </a:p>
          <a:p>
            <a:r>
              <a:rPr lang="en-US" dirty="0" smtClean="0"/>
              <a:t>8:13-15 “A stone of stumbling”</a:t>
            </a:r>
          </a:p>
          <a:p>
            <a:r>
              <a:rPr lang="en-US" dirty="0" smtClean="0"/>
              <a:t>9:6 “For unto us a child is born…”</a:t>
            </a:r>
          </a:p>
          <a:p>
            <a:r>
              <a:rPr lang="en-US" dirty="0" smtClean="0"/>
              <a:t>11:1-5 “Stem of Jesse, and a Branch”</a:t>
            </a:r>
          </a:p>
          <a:p>
            <a:r>
              <a:rPr lang="en-US" dirty="0" smtClean="0"/>
              <a:t>22:21-25 “nail in a sure place”</a:t>
            </a:r>
          </a:p>
          <a:p>
            <a:r>
              <a:rPr lang="en-US" dirty="0" smtClean="0"/>
              <a:t>49:14-16 “Graven thee upon palms”</a:t>
            </a:r>
          </a:p>
          <a:p>
            <a:r>
              <a:rPr lang="en-US" dirty="0" smtClean="0"/>
              <a:t>50:6 “back to the </a:t>
            </a:r>
            <a:r>
              <a:rPr lang="en-US" dirty="0" err="1" smtClean="0"/>
              <a:t>smiters</a:t>
            </a:r>
            <a:r>
              <a:rPr lang="en-US" dirty="0" smtClean="0"/>
              <a:t>…”</a:t>
            </a:r>
          </a:p>
          <a:p>
            <a:r>
              <a:rPr lang="en-US" dirty="0" smtClean="0"/>
              <a:t>52:14 “</a:t>
            </a:r>
            <a:r>
              <a:rPr lang="en-US" dirty="0" err="1" smtClean="0"/>
              <a:t>astonied</a:t>
            </a:r>
            <a:r>
              <a:rPr lang="en-US" dirty="0" smtClean="0"/>
              <a:t> at … his visage”</a:t>
            </a:r>
          </a:p>
          <a:p>
            <a:r>
              <a:rPr lang="en-US" dirty="0" smtClean="0"/>
              <a:t>53 (whole chapter!)</a:t>
            </a:r>
          </a:p>
          <a:p>
            <a:r>
              <a:rPr lang="en-US" dirty="0" smtClean="0"/>
              <a:t>61:1-3 “bind up the broken hearted…”</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Restoration &amp; </a:t>
            </a:r>
            <a:br>
              <a:rPr lang="en-US" dirty="0" smtClean="0"/>
            </a:br>
            <a:r>
              <a:rPr lang="en-US" dirty="0" smtClean="0"/>
              <a:t>Coming of the Book of Mormon </a:t>
            </a:r>
            <a:endParaRPr lang="en-US" dirty="0"/>
          </a:p>
        </p:txBody>
      </p:sp>
      <p:sp>
        <p:nvSpPr>
          <p:cNvPr id="3" name="Content Placeholder 2"/>
          <p:cNvSpPr>
            <a:spLocks noGrp="1"/>
          </p:cNvSpPr>
          <p:nvPr>
            <p:ph idx="1"/>
          </p:nvPr>
        </p:nvSpPr>
        <p:spPr/>
        <p:txBody>
          <a:bodyPr/>
          <a:lstStyle/>
          <a:p>
            <a:r>
              <a:rPr lang="en-US" dirty="0" smtClean="0"/>
              <a:t>Isaiah 2:2-3  “Tops of the mountains”</a:t>
            </a:r>
          </a:p>
          <a:p>
            <a:r>
              <a:rPr lang="en-US" dirty="0" smtClean="0"/>
              <a:t>Isaiah 11:10-13“Ensign… recover the remnant”</a:t>
            </a:r>
          </a:p>
          <a:p>
            <a:r>
              <a:rPr lang="en-US" dirty="0" smtClean="0"/>
              <a:t>Isaiah 29:4, 11-14 “voice… out of the ground” “marvelous work and a wonder…”</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Coming &amp; Millennium </a:t>
            </a:r>
            <a:endParaRPr lang="en-US" dirty="0"/>
          </a:p>
        </p:txBody>
      </p:sp>
      <p:sp>
        <p:nvSpPr>
          <p:cNvPr id="3" name="Content Placeholder 2"/>
          <p:cNvSpPr>
            <a:spLocks noGrp="1"/>
          </p:cNvSpPr>
          <p:nvPr>
            <p:ph idx="1"/>
          </p:nvPr>
        </p:nvSpPr>
        <p:spPr/>
        <p:txBody>
          <a:bodyPr/>
          <a:lstStyle/>
          <a:p>
            <a:r>
              <a:rPr lang="en-US" dirty="0" smtClean="0"/>
              <a:t>2:4-5, 11-12, 20-22 “Swords into plowshares” </a:t>
            </a:r>
          </a:p>
          <a:p>
            <a:r>
              <a:rPr lang="en-US" dirty="0" smtClean="0"/>
              <a:t>4 </a:t>
            </a:r>
          </a:p>
          <a:p>
            <a:r>
              <a:rPr lang="en-US" dirty="0" smtClean="0"/>
              <a:t>11:6-9 “lamb… and the lion”</a:t>
            </a:r>
          </a:p>
          <a:p>
            <a:r>
              <a:rPr lang="en-US" dirty="0" smtClean="0"/>
              <a:t>24:3-6, 19-23 “earth shall reel… moon.. sun”</a:t>
            </a:r>
          </a:p>
          <a:p>
            <a:r>
              <a:rPr lang="en-US" dirty="0" smtClean="0"/>
              <a:t>25:6-9 “wipe away tears from off all faces”</a:t>
            </a:r>
          </a:p>
          <a:p>
            <a:r>
              <a:rPr lang="en-US" dirty="0" smtClean="0"/>
              <a:t>63:1-9 “trodden the winepress” …</a:t>
            </a:r>
          </a:p>
          <a:p>
            <a:r>
              <a:rPr lang="en-US" dirty="0" smtClean="0"/>
              <a:t>65:17     GO THERE.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1" name="Rectangle 3"/>
          <p:cNvSpPr>
            <a:spLocks noGrp="1" noChangeArrowheads="1"/>
          </p:cNvSpPr>
          <p:nvPr>
            <p:ph type="body" idx="1"/>
          </p:nvPr>
        </p:nvSpPr>
        <p:spPr>
          <a:xfrm>
            <a:off x="452438" y="2508250"/>
            <a:ext cx="8382000" cy="4237038"/>
          </a:xfrm>
        </p:spPr>
        <p:txBody>
          <a:bodyPr/>
          <a:lstStyle/>
          <a:p>
            <a:pPr marL="0" indent="0">
              <a:lnSpc>
                <a:spcPct val="90000"/>
              </a:lnSpc>
              <a:buFont typeface="Wingdings" pitchFamily="2" charset="2"/>
              <a:buNone/>
            </a:pPr>
            <a:r>
              <a:rPr lang="en-US" dirty="0"/>
              <a:t>“To every man there comes in his lifetime that special moment when he is figuratively tapped on the shoulder and offered the chance to do a very special thing, unique to him and fitted to his talent; what a tragedy if that moment finds him unprepared or unqualified for the work which would be his finest hour.” </a:t>
            </a:r>
          </a:p>
          <a:p>
            <a:pPr>
              <a:lnSpc>
                <a:spcPct val="90000"/>
              </a:lnSpc>
              <a:buFont typeface="Wingdings" pitchFamily="2" charset="2"/>
              <a:buNone/>
            </a:pPr>
            <a:r>
              <a:rPr lang="en-US" dirty="0"/>
              <a:t>						– Winston Churchill.</a:t>
            </a:r>
          </a:p>
        </p:txBody>
      </p:sp>
      <p:pic>
        <p:nvPicPr>
          <p:cNvPr id="104455" name="Picture 7" descr="200px-Winston_Churchill">
            <a:hlinkClick r:id="rId2"/>
          </p:cNvPr>
          <p:cNvPicPr>
            <a:picLocks noChangeAspect="1" noChangeArrowheads="1"/>
          </p:cNvPicPr>
          <p:nvPr/>
        </p:nvPicPr>
        <p:blipFill>
          <a:blip r:embed="rId3" cstate="print"/>
          <a:srcRect/>
          <a:stretch>
            <a:fillRect/>
          </a:stretch>
        </p:blipFill>
        <p:spPr bwMode="auto">
          <a:xfrm>
            <a:off x="3554413" y="92075"/>
            <a:ext cx="1893887" cy="23685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44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445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1"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Isaiah 53</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Few Other significant Isaiah verses</a:t>
            </a:r>
            <a:endParaRPr lang="en-US" dirty="0"/>
          </a:p>
        </p:txBody>
      </p:sp>
      <p:sp>
        <p:nvSpPr>
          <p:cNvPr id="3" name="Content Placeholder 2"/>
          <p:cNvSpPr>
            <a:spLocks noGrp="1"/>
          </p:cNvSpPr>
          <p:nvPr>
            <p:ph idx="1"/>
          </p:nvPr>
        </p:nvSpPr>
        <p:spPr/>
        <p:txBody>
          <a:bodyPr/>
          <a:lstStyle/>
          <a:p>
            <a:r>
              <a:rPr lang="en-US" dirty="0" smtClean="0"/>
              <a:t>8:19 Satan’s counterfeits</a:t>
            </a:r>
          </a:p>
          <a:p>
            <a:r>
              <a:rPr lang="en-US" dirty="0" smtClean="0"/>
              <a:t>14:12-17 Vision of Satan </a:t>
            </a:r>
          </a:p>
          <a:p>
            <a:r>
              <a:rPr lang="en-US" dirty="0" smtClean="0"/>
              <a:t>54:13 Primary Theme </a:t>
            </a:r>
          </a:p>
          <a:p>
            <a:r>
              <a:rPr lang="en-US" dirty="0" smtClean="0"/>
              <a:t>55:8-9 My ways higher…</a:t>
            </a:r>
          </a:p>
          <a:p>
            <a:r>
              <a:rPr lang="en-US" dirty="0" smtClean="0"/>
              <a:t>57:3-5 French Kissing</a:t>
            </a:r>
          </a:p>
          <a:p>
            <a:r>
              <a:rPr lang="en-US" dirty="0" smtClean="0"/>
              <a:t>58 Sabbath and Fasting </a:t>
            </a:r>
          </a:p>
          <a:p>
            <a:endParaRPr lang="en-US" dirty="0" smtClean="0"/>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8800"/>
            <a:ext cx="8229600" cy="1143000"/>
          </a:xfrm>
        </p:spPr>
        <p:txBody>
          <a:bodyPr>
            <a:normAutofit fontScale="90000"/>
          </a:bodyPr>
          <a:lstStyle/>
          <a:p>
            <a:r>
              <a:rPr lang="en-US" dirty="0" smtClean="0"/>
              <a:t>Posted at</a:t>
            </a:r>
            <a:br>
              <a:rPr lang="en-US" dirty="0" smtClean="0"/>
            </a:br>
            <a:r>
              <a:rPr lang="en-US" dirty="0" smtClean="0">
                <a:hlinkClick r:id="rId2"/>
              </a:rPr>
              <a:t>www.johnbushman.com</a:t>
            </a:r>
            <a:r>
              <a:rPr lang="en-US" dirty="0" smtClean="0"/>
              <a:t/>
            </a:r>
            <a:br>
              <a:rPr lang="en-US" dirty="0" smtClean="0"/>
            </a:br>
            <a:r>
              <a:rPr lang="en-US" dirty="0" smtClean="0"/>
              <a:t/>
            </a:r>
            <a:br>
              <a:rPr lang="en-US" dirty="0" smtClean="0"/>
            </a:br>
            <a:r>
              <a:rPr lang="en-US" dirty="0" smtClean="0"/>
              <a:t>Also “Paraphrasing Practice” worksheet </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2"/>
          <p:cNvGraphicFramePr>
            <a:graphicFrameLocks noChangeAspect="1"/>
          </p:cNvGraphicFramePr>
          <p:nvPr/>
        </p:nvGraphicFramePr>
        <p:xfrm>
          <a:off x="2133599" y="104315"/>
          <a:ext cx="4876801" cy="6676262"/>
        </p:xfrm>
        <a:graphic>
          <a:graphicData uri="http://schemas.openxmlformats.org/presentationml/2006/ole">
            <mc:AlternateContent xmlns:mc="http://schemas.openxmlformats.org/markup-compatibility/2006">
              <mc:Choice xmlns:v="urn:schemas-microsoft-com:vml" Requires="v">
                <p:oleObj spid="_x0000_s1027" name="Document" r:id="rId4" imgW="5932756" imgH="8121287" progId="Word.Document.12">
                  <p:embed/>
                </p:oleObj>
              </mc:Choice>
              <mc:Fallback>
                <p:oleObj name="Document" r:id="rId4" imgW="5932756" imgH="8121287" progId="Word.Document.12">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33599" y="104315"/>
                        <a:ext cx="4876801" cy="6676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latin typeface="Papyrus" pitchFamily="66" charset="0"/>
              </a:rPr>
              <a:t>Unlocking Isaiah</a:t>
            </a:r>
            <a:endParaRPr lang="en-US" sz="4800" b="1" dirty="0">
              <a:latin typeface="Papyrus" pitchFamily="66" charset="0"/>
            </a:endParaRPr>
          </a:p>
        </p:txBody>
      </p:sp>
      <p:pic>
        <p:nvPicPr>
          <p:cNvPr id="11266" name="Picture 2" descr="http://lds.org/gospellibrary/artbook/images/ArtBook__022_022__IsaiahWritesOfChristsbirth_Sm___.jpg"/>
          <p:cNvPicPr>
            <a:picLocks noChangeAspect="1" noChangeArrowheads="1"/>
          </p:cNvPicPr>
          <p:nvPr/>
        </p:nvPicPr>
        <p:blipFill>
          <a:blip r:embed="rId2" cstate="print"/>
          <a:srcRect/>
          <a:stretch>
            <a:fillRect/>
          </a:stretch>
        </p:blipFill>
        <p:spPr bwMode="auto">
          <a:xfrm>
            <a:off x="914400" y="1581150"/>
            <a:ext cx="7620000" cy="5276850"/>
          </a:xfrm>
          <a:prstGeom prst="rect">
            <a:avLst/>
          </a:prstGeom>
          <a:noFill/>
        </p:spPr>
      </p:pic>
      <p:sp>
        <p:nvSpPr>
          <p:cNvPr id="4" name="Cloud Callout 3"/>
          <p:cNvSpPr/>
          <p:nvPr/>
        </p:nvSpPr>
        <p:spPr>
          <a:xfrm>
            <a:off x="6629400" y="914400"/>
            <a:ext cx="2438400" cy="1143000"/>
          </a:xfrm>
          <a:prstGeom prst="cloudCallout">
            <a:avLst>
              <a:gd name="adj1" fmla="val -18934"/>
              <a:gd name="adj2" fmla="val 74546"/>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i="1" dirty="0" smtClean="0">
                <a:solidFill>
                  <a:schemeClr val="tx1"/>
                </a:solidFill>
              </a:rPr>
              <a:t>What?</a:t>
            </a:r>
            <a:endParaRPr lang="en-US" sz="4000" i="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A Prophecy about us and Isaiah</a:t>
            </a:r>
            <a:br>
              <a:rPr lang="en-US" dirty="0" smtClean="0"/>
            </a:br>
            <a:r>
              <a:rPr lang="en-US" dirty="0" smtClean="0"/>
              <a:t>2 Nephi 25:7-8</a:t>
            </a:r>
            <a:endParaRPr lang="en-US" dirty="0"/>
          </a:p>
        </p:txBody>
      </p:sp>
      <p:sp>
        <p:nvSpPr>
          <p:cNvPr id="4" name="Content Placeholder 3"/>
          <p:cNvSpPr>
            <a:spLocks noGrp="1"/>
          </p:cNvSpPr>
          <p:nvPr>
            <p:ph idx="1"/>
          </p:nvPr>
        </p:nvSpPr>
        <p:spPr/>
        <p:txBody>
          <a:bodyPr/>
          <a:lstStyle/>
          <a:p>
            <a:r>
              <a:rPr lang="en-US" dirty="0" smtClean="0"/>
              <a:t>Two prophecies about </a:t>
            </a:r>
            <a:r>
              <a:rPr lang="en-US" i="1" u="sng" dirty="0" smtClean="0"/>
              <a:t>us</a:t>
            </a:r>
            <a:r>
              <a:rPr lang="en-US" dirty="0" smtClean="0"/>
              <a:t> relating to Isaiah.</a:t>
            </a:r>
          </a:p>
          <a:p>
            <a:pPr lvl="1"/>
            <a:r>
              <a:rPr lang="en-US" dirty="0" smtClean="0"/>
              <a:t>Isaiah’s prophecies will be of great worth to us.</a:t>
            </a:r>
          </a:p>
          <a:p>
            <a:pPr lvl="1"/>
            <a:r>
              <a:rPr lang="en-US" dirty="0" smtClean="0"/>
              <a:t>Isaiah’s prophecies will be understood by us.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 Nephi 25</a:t>
            </a:r>
            <a:br>
              <a:rPr lang="en-US" dirty="0" smtClean="0"/>
            </a:br>
            <a:r>
              <a:rPr lang="en-US" dirty="0" smtClean="0">
                <a:solidFill>
                  <a:srgbClr val="FF0000"/>
                </a:solidFill>
              </a:rPr>
              <a:t>Secrets to unlocking Isaiah</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dirty="0" smtClean="0"/>
              <a:t>Verse 1:</a:t>
            </a:r>
          </a:p>
          <a:p>
            <a:pPr lvl="1"/>
            <a:r>
              <a:rPr lang="en-US" dirty="0" smtClean="0"/>
              <a:t>Manner of prophesying among the Jews</a:t>
            </a:r>
          </a:p>
          <a:p>
            <a:pPr lvl="1"/>
            <a:r>
              <a:rPr lang="en-US" dirty="0" smtClean="0"/>
              <a:t>Western vs. Eastern way of expressing ideas. </a:t>
            </a:r>
          </a:p>
          <a:p>
            <a:r>
              <a:rPr lang="en-US" dirty="0" smtClean="0"/>
              <a:t>Verse 4</a:t>
            </a:r>
          </a:p>
          <a:p>
            <a:pPr lvl="1"/>
            <a:r>
              <a:rPr lang="en-US" dirty="0" smtClean="0"/>
              <a:t>“Filled with the spirit of prophecy” </a:t>
            </a:r>
            <a:r>
              <a:rPr lang="en-US" dirty="0" smtClean="0">
                <a:solidFill>
                  <a:srgbClr val="FF0000"/>
                </a:solidFill>
              </a:rPr>
              <a:t>Rev. 19:10</a:t>
            </a:r>
          </a:p>
          <a:p>
            <a:pPr lvl="1"/>
            <a:r>
              <a:rPr lang="en-US" dirty="0" smtClean="0">
                <a:solidFill>
                  <a:srgbClr val="FF0000"/>
                </a:solidFill>
              </a:rPr>
              <a:t>Personal Revelation</a:t>
            </a:r>
          </a:p>
        </p:txBody>
      </p:sp>
      <p:pic>
        <p:nvPicPr>
          <p:cNvPr id="14338" name="Picture 2"/>
          <p:cNvPicPr>
            <a:picLocks noChangeAspect="1" noChangeArrowheads="1"/>
          </p:cNvPicPr>
          <p:nvPr/>
        </p:nvPicPr>
        <p:blipFill>
          <a:blip r:embed="rId2" cstate="print"/>
          <a:srcRect/>
          <a:stretch>
            <a:fillRect/>
          </a:stretch>
        </p:blipFill>
        <p:spPr bwMode="auto">
          <a:xfrm>
            <a:off x="7467600" y="0"/>
            <a:ext cx="1676400" cy="234696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John the Revelator says that the testimony of Jesus is the spirit of prophecy [see </a:t>
            </a:r>
            <a:r>
              <a:rPr lang="en-US" dirty="0" smtClean="0">
                <a:hlinkClick r:id="rId2"/>
              </a:rPr>
              <a:t>Revelation 19:10</a:t>
            </a:r>
            <a:r>
              <a:rPr lang="en-US" dirty="0" smtClean="0"/>
              <a:t>]. Now if any man has the testimony of Jesus, has he not the spirit of prophecy? And if he has the spirit of prophecy, I ask, is he not a prophet? And if a prophet, will he not receive revelation? And any man that does not receive revelation for himself must be damned, for the testimony of Jesus is the spirit of prophecy. For Christ says, ask and you shall receive; and if he happens to receive anything, I ask, will it not be a revelation? And if any man has not the testimony of Jesus or the spirit of God, he is none of his, namely Christ’s. And if not his, he must be damned.”</a:t>
            </a:r>
            <a:r>
              <a:rPr lang="en-US" dirty="0" smtClean="0">
                <a:hlinkClick r:id=""/>
              </a:rPr>
              <a:t>15</a:t>
            </a:r>
            <a:r>
              <a:rPr lang="en-US" dirty="0" smtClean="0"/>
              <a:t>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 Nephi 25</a:t>
            </a:r>
            <a:br>
              <a:rPr lang="en-US" dirty="0" smtClean="0"/>
            </a:br>
            <a:r>
              <a:rPr lang="en-US" dirty="0" smtClean="0">
                <a:solidFill>
                  <a:srgbClr val="FF0000"/>
                </a:solidFill>
              </a:rPr>
              <a:t>Secrets to unlocking Isaiah</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dirty="0" smtClean="0"/>
              <a:t>Verse 5</a:t>
            </a:r>
          </a:p>
          <a:p>
            <a:pPr lvl="1"/>
            <a:r>
              <a:rPr lang="en-US" dirty="0" smtClean="0"/>
              <a:t>Taught after the manner…things of the Jews”</a:t>
            </a:r>
          </a:p>
          <a:p>
            <a:pPr lvl="1"/>
            <a:r>
              <a:rPr lang="en-US" dirty="0" smtClean="0">
                <a:solidFill>
                  <a:srgbClr val="FF0000"/>
                </a:solidFill>
              </a:rPr>
              <a:t>Culture </a:t>
            </a:r>
          </a:p>
          <a:p>
            <a:r>
              <a:rPr lang="en-US" dirty="0" smtClean="0"/>
              <a:t>Verse 6 (2 of them)</a:t>
            </a:r>
          </a:p>
          <a:p>
            <a:pPr lvl="1"/>
            <a:r>
              <a:rPr lang="en-US" dirty="0" smtClean="0"/>
              <a:t>Regions (</a:t>
            </a:r>
            <a:r>
              <a:rPr lang="en-US" dirty="0" smtClean="0">
                <a:solidFill>
                  <a:srgbClr val="FF0000"/>
                </a:solidFill>
              </a:rPr>
              <a:t>Geography</a:t>
            </a:r>
            <a:r>
              <a:rPr lang="en-US" dirty="0" smtClean="0"/>
              <a:t> of Middle East) </a:t>
            </a:r>
          </a:p>
          <a:p>
            <a:pPr lvl="1"/>
            <a:r>
              <a:rPr lang="en-US" dirty="0" smtClean="0"/>
              <a:t>Judgments of God… hath come to pass (</a:t>
            </a:r>
            <a:r>
              <a:rPr lang="en-US" dirty="0" smtClean="0">
                <a:solidFill>
                  <a:srgbClr val="FF0000"/>
                </a:solidFill>
              </a:rPr>
              <a:t>Jewish History</a:t>
            </a:r>
            <a:r>
              <a:rPr lang="en-US" dirty="0" smtClean="0"/>
              <a:t>)</a:t>
            </a:r>
          </a:p>
          <a:p>
            <a:r>
              <a:rPr lang="en-US" dirty="0" smtClean="0"/>
              <a:t>The lock is adjustable.  </a:t>
            </a:r>
          </a:p>
        </p:txBody>
      </p:sp>
      <p:pic>
        <p:nvPicPr>
          <p:cNvPr id="14338" name="Picture 2"/>
          <p:cNvPicPr>
            <a:picLocks noChangeAspect="1" noChangeArrowheads="1"/>
          </p:cNvPicPr>
          <p:nvPr/>
        </p:nvPicPr>
        <p:blipFill>
          <a:blip r:embed="rId2" cstate="print"/>
          <a:srcRect/>
          <a:stretch>
            <a:fillRect/>
          </a:stretch>
        </p:blipFill>
        <p:spPr bwMode="auto">
          <a:xfrm>
            <a:off x="7467600" y="0"/>
            <a:ext cx="1676400" cy="234696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Manner of Prophesying </a:t>
            </a:r>
            <a:endParaRPr lang="en-US" dirty="0"/>
          </a:p>
        </p:txBody>
      </p:sp>
      <p:sp>
        <p:nvSpPr>
          <p:cNvPr id="5" name="Text Placeholder 4"/>
          <p:cNvSpPr>
            <a:spLocks noGrp="1"/>
          </p:cNvSpPr>
          <p:nvPr>
            <p:ph type="body" idx="1"/>
          </p:nvPr>
        </p:nvSpPr>
        <p:spPr/>
        <p:txBody>
          <a:bodyPr/>
          <a:lstStyle/>
          <a:p>
            <a:r>
              <a:rPr lang="en-US" dirty="0" smtClean="0"/>
              <a:t>Western way of saying things</a:t>
            </a:r>
            <a:endParaRPr lang="en-US" dirty="0"/>
          </a:p>
        </p:txBody>
      </p:sp>
      <p:sp>
        <p:nvSpPr>
          <p:cNvPr id="6" name="Content Placeholder 5"/>
          <p:cNvSpPr>
            <a:spLocks noGrp="1"/>
          </p:cNvSpPr>
          <p:nvPr>
            <p:ph sz="half" idx="2"/>
          </p:nvPr>
        </p:nvSpPr>
        <p:spPr>
          <a:xfrm>
            <a:off x="457200" y="2174875"/>
            <a:ext cx="4040188" cy="492125"/>
          </a:xfrm>
        </p:spPr>
        <p:txBody>
          <a:bodyPr/>
          <a:lstStyle/>
          <a:p>
            <a:pPr>
              <a:buNone/>
            </a:pPr>
            <a:r>
              <a:rPr lang="en-US" dirty="0" smtClean="0"/>
              <a:t>“very wicked”, “Bad”</a:t>
            </a:r>
          </a:p>
        </p:txBody>
      </p:sp>
      <p:sp>
        <p:nvSpPr>
          <p:cNvPr id="7" name="Text Placeholder 6"/>
          <p:cNvSpPr>
            <a:spLocks noGrp="1"/>
          </p:cNvSpPr>
          <p:nvPr>
            <p:ph type="body" sz="quarter" idx="3"/>
          </p:nvPr>
        </p:nvSpPr>
        <p:spPr/>
        <p:txBody>
          <a:bodyPr/>
          <a:lstStyle/>
          <a:p>
            <a:r>
              <a:rPr lang="en-US" dirty="0" smtClean="0"/>
              <a:t>Eastern way of saying things</a:t>
            </a:r>
            <a:endParaRPr lang="en-US" dirty="0"/>
          </a:p>
        </p:txBody>
      </p:sp>
      <p:sp>
        <p:nvSpPr>
          <p:cNvPr id="8" name="Content Placeholder 7"/>
          <p:cNvSpPr>
            <a:spLocks noGrp="1"/>
          </p:cNvSpPr>
          <p:nvPr>
            <p:ph sz="quarter" idx="4"/>
          </p:nvPr>
        </p:nvSpPr>
        <p:spPr/>
        <p:txBody>
          <a:bodyPr/>
          <a:lstStyle/>
          <a:p>
            <a:pPr>
              <a:buNone/>
            </a:pPr>
            <a:r>
              <a:rPr lang="en-US" dirty="0" smtClean="0"/>
              <a:t>Isaiah 1:5-6</a:t>
            </a:r>
          </a:p>
        </p:txBody>
      </p:sp>
      <p:sp>
        <p:nvSpPr>
          <p:cNvPr id="9" name="TextBox 8"/>
          <p:cNvSpPr txBox="1"/>
          <p:nvPr/>
        </p:nvSpPr>
        <p:spPr>
          <a:xfrm>
            <a:off x="1219200" y="3886200"/>
            <a:ext cx="6781800" cy="584775"/>
          </a:xfrm>
          <a:prstGeom prst="rect">
            <a:avLst/>
          </a:prstGeom>
          <a:solidFill>
            <a:srgbClr val="FFFF00"/>
          </a:solidFill>
        </p:spPr>
        <p:txBody>
          <a:bodyPr wrap="square" rtlCol="0">
            <a:spAutoFit/>
          </a:bodyPr>
          <a:lstStyle/>
          <a:p>
            <a:pPr algn="ctr"/>
            <a:r>
              <a:rPr lang="en-US" sz="3200" dirty="0" smtClean="0"/>
              <a:t>Object Lessons are easy with Isaiah!</a:t>
            </a:r>
            <a:endParaRPr lang="en-US" sz="3200" dirty="0"/>
          </a:p>
        </p:txBody>
      </p:sp>
      <p:sp>
        <p:nvSpPr>
          <p:cNvPr id="10" name="Rectangle 9"/>
          <p:cNvSpPr/>
          <p:nvPr/>
        </p:nvSpPr>
        <p:spPr>
          <a:xfrm>
            <a:off x="533400" y="2667000"/>
            <a:ext cx="3250955" cy="461665"/>
          </a:xfrm>
          <a:prstGeom prst="rect">
            <a:avLst/>
          </a:prstGeom>
        </p:spPr>
        <p:txBody>
          <a:bodyPr wrap="none">
            <a:spAutoFit/>
          </a:bodyPr>
          <a:lstStyle/>
          <a:p>
            <a:r>
              <a:rPr lang="en-US" sz="2400" dirty="0" smtClean="0"/>
              <a:t>Bad sins can be forgiven </a:t>
            </a:r>
            <a:endParaRPr lang="en-US" sz="2400" dirty="0"/>
          </a:p>
        </p:txBody>
      </p:sp>
      <p:sp>
        <p:nvSpPr>
          <p:cNvPr id="11" name="Rectangle 10"/>
          <p:cNvSpPr/>
          <p:nvPr/>
        </p:nvSpPr>
        <p:spPr>
          <a:xfrm>
            <a:off x="4648200" y="2667000"/>
            <a:ext cx="1526380" cy="461665"/>
          </a:xfrm>
          <a:prstGeom prst="rect">
            <a:avLst/>
          </a:prstGeom>
        </p:spPr>
        <p:txBody>
          <a:bodyPr wrap="none">
            <a:spAutoFit/>
          </a:bodyPr>
          <a:lstStyle/>
          <a:p>
            <a:r>
              <a:rPr lang="en-US" sz="2400" dirty="0" smtClean="0"/>
              <a:t>Isaiah 1:18</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7" grpId="0" build="p"/>
      <p:bldP spid="8" grpId="0" build="p"/>
      <p:bldP spid="9" grpId="0" animBg="1"/>
      <p:bldP spid="10" grpId="0"/>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Isaiah 1:11-15</a:t>
            </a:r>
            <a:endParaRPr lang="en-US" dirty="0"/>
          </a:p>
        </p:txBody>
      </p:sp>
      <p:sp>
        <p:nvSpPr>
          <p:cNvPr id="8" name="Content Placeholder 7"/>
          <p:cNvSpPr>
            <a:spLocks noGrp="1"/>
          </p:cNvSpPr>
          <p:nvPr>
            <p:ph idx="1"/>
          </p:nvPr>
        </p:nvSpPr>
        <p:spPr/>
        <p:txBody>
          <a:bodyPr/>
          <a:lstStyle/>
          <a:p>
            <a:r>
              <a:rPr lang="en-US" dirty="0" smtClean="0"/>
              <a:t>Look for why the Lord is upset with Israel.</a:t>
            </a:r>
          </a:p>
          <a:p>
            <a:r>
              <a:rPr lang="en-US" dirty="0" smtClean="0"/>
              <a:t>Verse 13</a:t>
            </a:r>
          </a:p>
          <a:p>
            <a:r>
              <a:rPr lang="en-US" dirty="0" smtClean="0"/>
              <a:t>Ordinance: </a:t>
            </a:r>
            <a:r>
              <a:rPr lang="en-US" u="sng" dirty="0" smtClean="0"/>
              <a:t>outward</a:t>
            </a:r>
            <a:r>
              <a:rPr lang="en-US" dirty="0" smtClean="0"/>
              <a:t> sign of </a:t>
            </a:r>
            <a:r>
              <a:rPr lang="en-US" u="sng" dirty="0" smtClean="0"/>
              <a:t>inward</a:t>
            </a:r>
            <a:r>
              <a:rPr lang="en-US" dirty="0" smtClean="0"/>
              <a:t> change.</a:t>
            </a:r>
          </a:p>
          <a:p>
            <a:r>
              <a:rPr lang="en-US" dirty="0" smtClean="0"/>
              <a:t>Motions with out Emotions</a:t>
            </a:r>
          </a:p>
          <a:p>
            <a:endParaRPr lang="en-US" dirty="0"/>
          </a:p>
          <a:p>
            <a:endParaRPr lang="en-US" dirty="0" smtClean="0"/>
          </a:p>
          <a:p>
            <a:r>
              <a:rPr lang="en-US" sz="1800" dirty="0" smtClean="0">
                <a:hlinkClick r:id="rId2"/>
              </a:rPr>
              <a:t>http://www.johnbushman.com/4/post/2011/05/a-secret-to-powerful-living.html</a:t>
            </a:r>
            <a:r>
              <a:rPr lang="en-US" sz="1800" dirty="0" smtClean="0"/>
              <a:t> </a:t>
            </a:r>
            <a:endParaRPr lang="en-US"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230</TotalTime>
  <Words>693</Words>
  <Application>Microsoft Office PowerPoint</Application>
  <PresentationFormat>On-screen Show (4:3)</PresentationFormat>
  <Paragraphs>98</Paragraphs>
  <Slides>23</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9" baseType="lpstr">
      <vt:lpstr>Arial</vt:lpstr>
      <vt:lpstr>Calibri</vt:lpstr>
      <vt:lpstr>Papyrus</vt:lpstr>
      <vt:lpstr>Wingdings</vt:lpstr>
      <vt:lpstr>Office Theme</vt:lpstr>
      <vt:lpstr>Document</vt:lpstr>
      <vt:lpstr>  Multi-Stake Seminaries &amp; Institutes In-Service Training</vt:lpstr>
      <vt:lpstr>PowerPoint Presentation</vt:lpstr>
      <vt:lpstr>Unlocking Isaiah</vt:lpstr>
      <vt:lpstr>A Prophecy about us and Isaiah 2 Nephi 25:7-8</vt:lpstr>
      <vt:lpstr>2 Nephi 25 Secrets to unlocking Isaiah</vt:lpstr>
      <vt:lpstr>PowerPoint Presentation</vt:lpstr>
      <vt:lpstr>2 Nephi 25 Secrets to unlocking Isaiah</vt:lpstr>
      <vt:lpstr>Manner of Prophesying </vt:lpstr>
      <vt:lpstr>Isaiah 1:11-15</vt:lpstr>
      <vt:lpstr>Isaiah 2:4 Isaiah 2:22</vt:lpstr>
      <vt:lpstr>Isaiah 3:16-25</vt:lpstr>
      <vt:lpstr>Isaiah 5:18, 20</vt:lpstr>
      <vt:lpstr>Isaiah 6</vt:lpstr>
      <vt:lpstr>Isaiah 49:14-16</vt:lpstr>
      <vt:lpstr>Isaiah in the Book of Mormon</vt:lpstr>
      <vt:lpstr>3 BIG topics in Isaiah </vt:lpstr>
      <vt:lpstr>Christ in the Book of Isaiah</vt:lpstr>
      <vt:lpstr>Restoration &amp;  Coming of the Book of Mormon </vt:lpstr>
      <vt:lpstr>Second Coming &amp; Millennium </vt:lpstr>
      <vt:lpstr>Isaiah 53</vt:lpstr>
      <vt:lpstr>A Few Other significant Isaiah verses</vt:lpstr>
      <vt:lpstr>Posted at www.johnbushman.com  Also “Paraphrasing Practice” worksheet </vt:lpstr>
      <vt:lpstr>PowerPoint Presentation</vt:lpstr>
    </vt:vector>
  </TitlesOfParts>
  <Company>LDS Church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Unlocking Isaiah</dc:title>
  <dc:creator>bushmanjs</dc:creator>
  <cp:lastModifiedBy>bushmanjs</cp:lastModifiedBy>
  <cp:revision>27</cp:revision>
  <dcterms:created xsi:type="dcterms:W3CDTF">2011-12-29T19:31:43Z</dcterms:created>
  <dcterms:modified xsi:type="dcterms:W3CDTF">2016-03-01T22:27:09Z</dcterms:modified>
</cp:coreProperties>
</file>